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1"/>
  </p:sldMasterIdLst>
  <p:notesMasterIdLst>
    <p:notesMasterId r:id="rId34"/>
  </p:notesMasterIdLst>
  <p:sldIdLst>
    <p:sldId id="256" r:id="rId2"/>
    <p:sldId id="257" r:id="rId3"/>
    <p:sldId id="403" r:id="rId4"/>
    <p:sldId id="405" r:id="rId5"/>
    <p:sldId id="406" r:id="rId6"/>
    <p:sldId id="407" r:id="rId7"/>
    <p:sldId id="408" r:id="rId8"/>
    <p:sldId id="409" r:id="rId9"/>
    <p:sldId id="410" r:id="rId10"/>
    <p:sldId id="404" r:id="rId11"/>
    <p:sldId id="259" r:id="rId12"/>
    <p:sldId id="411" r:id="rId13"/>
    <p:sldId id="412" r:id="rId14"/>
    <p:sldId id="413" r:id="rId15"/>
    <p:sldId id="415" r:id="rId16"/>
    <p:sldId id="414" r:id="rId17"/>
    <p:sldId id="416" r:id="rId18"/>
    <p:sldId id="417" r:id="rId19"/>
    <p:sldId id="418" r:id="rId20"/>
    <p:sldId id="419" r:id="rId21"/>
    <p:sldId id="420" r:id="rId22"/>
    <p:sldId id="421" r:id="rId23"/>
    <p:sldId id="422" r:id="rId24"/>
    <p:sldId id="429" r:id="rId25"/>
    <p:sldId id="423" r:id="rId26"/>
    <p:sldId id="424" r:id="rId27"/>
    <p:sldId id="425" r:id="rId28"/>
    <p:sldId id="426" r:id="rId29"/>
    <p:sldId id="427" r:id="rId30"/>
    <p:sldId id="428" r:id="rId31"/>
    <p:sldId id="402" r:id="rId32"/>
    <p:sldId id="3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B075E-A840-4E90-A4D7-2A2530FF0660}" v="2" dt="2021-12-12T16:31:11.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76"/>
  </p:normalViewPr>
  <p:slideViewPr>
    <p:cSldViewPr snapToGrid="0" snapToObjects="1">
      <p:cViewPr varScale="1">
        <p:scale>
          <a:sx n="106" d="100"/>
          <a:sy n="106" d="100"/>
        </p:scale>
        <p:origin x="5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ai, Jonathan Reji" userId="S::mathaij@purdue.edu::4e04c1df-a2c8-46e6-81d0-f5a779d34faa" providerId="AD" clId="Web-{2EEB075E-A840-4E90-A4D7-2A2530FF0660}"/>
    <pc:docChg chg="modSld">
      <pc:chgData name="Mathai, Jonathan Reji" userId="S::mathaij@purdue.edu::4e04c1df-a2c8-46e6-81d0-f5a779d34faa" providerId="AD" clId="Web-{2EEB075E-A840-4E90-A4D7-2A2530FF0660}" dt="2021-12-12T16:31:11.388" v="1" actId="20577"/>
      <pc:docMkLst>
        <pc:docMk/>
      </pc:docMkLst>
      <pc:sldChg chg="modSp">
        <pc:chgData name="Mathai, Jonathan Reji" userId="S::mathaij@purdue.edu::4e04c1df-a2c8-46e6-81d0-f5a779d34faa" providerId="AD" clId="Web-{2EEB075E-A840-4E90-A4D7-2A2530FF0660}" dt="2021-12-12T16:31:11.388" v="1" actId="20577"/>
        <pc:sldMkLst>
          <pc:docMk/>
          <pc:sldMk cId="2556112353" sldId="371"/>
        </pc:sldMkLst>
        <pc:spChg chg="mod">
          <ac:chgData name="Mathai, Jonathan Reji" userId="S::mathaij@purdue.edu::4e04c1df-a2c8-46e6-81d0-f5a779d34faa" providerId="AD" clId="Web-{2EEB075E-A840-4E90-A4D7-2A2530FF0660}" dt="2021-12-12T16:31:11.388" v="1" actId="20577"/>
          <ac:spMkLst>
            <pc:docMk/>
            <pc:sldMk cId="2556112353" sldId="371"/>
            <ac:spMk id="3" creationId="{05DB78C8-4FE6-3442-BF46-CF9306F62F5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DBB4D-CC2E-4536-8D07-C658543FF929}"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D974CD08-50BB-47C3-B1EE-BF4195BFF064}">
      <dgm:prSet/>
      <dgm:spPr/>
      <dgm:t>
        <a:bodyPr/>
        <a:lstStyle/>
        <a:p>
          <a:r>
            <a:rPr lang="en-US" dirty="0"/>
            <a:t>Creation of Bucket for storing live streaming flight data</a:t>
          </a:r>
          <a:endParaRPr lang="en-US" dirty="0">
            <a:latin typeface="Apple Braille" pitchFamily="2" charset="0"/>
          </a:endParaRPr>
        </a:p>
      </dgm:t>
    </dgm:pt>
    <dgm:pt modelId="{82AB79D0-5A52-400F-9092-1CE9BCC5AC06}" type="parTrans" cxnId="{1808242B-96F3-4D52-96DC-213AE0997B7B}">
      <dgm:prSet/>
      <dgm:spPr/>
      <dgm:t>
        <a:bodyPr/>
        <a:lstStyle/>
        <a:p>
          <a:endParaRPr lang="en-US"/>
        </a:p>
      </dgm:t>
    </dgm:pt>
    <dgm:pt modelId="{BE1DAFF0-34E2-42C2-A033-28F400B23745}" type="sibTrans" cxnId="{1808242B-96F3-4D52-96DC-213AE0997B7B}">
      <dgm:prSet/>
      <dgm:spPr/>
      <dgm:t>
        <a:bodyPr/>
        <a:lstStyle/>
        <a:p>
          <a:endParaRPr lang="en-US"/>
        </a:p>
      </dgm:t>
    </dgm:pt>
    <dgm:pt modelId="{73DC497E-021F-4D45-9FF0-021374EF2F0F}">
      <dgm:prSet/>
      <dgm:spPr/>
      <dgm:t>
        <a:bodyPr/>
        <a:lstStyle/>
        <a:p>
          <a:r>
            <a:rPr lang="en-US" dirty="0"/>
            <a:t>Creation of Cloud function to extract data from Open-Sky API and to store data in the Bucket</a:t>
          </a:r>
          <a:endParaRPr lang="en-US" dirty="0">
            <a:latin typeface="Apple Braille" pitchFamily="2" charset="0"/>
          </a:endParaRPr>
        </a:p>
      </dgm:t>
    </dgm:pt>
    <dgm:pt modelId="{F6FDA161-E524-4A81-B821-7D238CBB00DA}" type="parTrans" cxnId="{064D816B-801A-4B9F-B66D-9711A172F069}">
      <dgm:prSet/>
      <dgm:spPr/>
      <dgm:t>
        <a:bodyPr/>
        <a:lstStyle/>
        <a:p>
          <a:endParaRPr lang="en-US"/>
        </a:p>
      </dgm:t>
    </dgm:pt>
    <dgm:pt modelId="{82B026E7-F4C1-44EF-AD8F-7A41086B5C08}" type="sibTrans" cxnId="{064D816B-801A-4B9F-B66D-9711A172F069}">
      <dgm:prSet/>
      <dgm:spPr/>
      <dgm:t>
        <a:bodyPr/>
        <a:lstStyle/>
        <a:p>
          <a:endParaRPr lang="en-US"/>
        </a:p>
      </dgm:t>
    </dgm:pt>
    <dgm:pt modelId="{1FBC194C-EF3B-4728-8331-AD845ADB5E10}">
      <dgm:prSet/>
      <dgm:spPr/>
      <dgm:t>
        <a:bodyPr/>
        <a:lstStyle/>
        <a:p>
          <a:r>
            <a:rPr lang="en-US" dirty="0"/>
            <a:t>Creation of Pub/Sub Topic</a:t>
          </a:r>
          <a:endParaRPr lang="en-US" dirty="0">
            <a:latin typeface="Apple Braille" pitchFamily="2" charset="0"/>
          </a:endParaRPr>
        </a:p>
      </dgm:t>
    </dgm:pt>
    <dgm:pt modelId="{5274CDBE-003A-4123-9E61-ED6066831DBB}" type="parTrans" cxnId="{59CB7785-5B22-4F56-876B-BCCFA323A738}">
      <dgm:prSet/>
      <dgm:spPr/>
      <dgm:t>
        <a:bodyPr/>
        <a:lstStyle/>
        <a:p>
          <a:endParaRPr lang="en-US"/>
        </a:p>
      </dgm:t>
    </dgm:pt>
    <dgm:pt modelId="{5AAD0662-FF2E-4580-B5CF-D3EECA7AC6D4}" type="sibTrans" cxnId="{59CB7785-5B22-4F56-876B-BCCFA323A738}">
      <dgm:prSet/>
      <dgm:spPr/>
      <dgm:t>
        <a:bodyPr/>
        <a:lstStyle/>
        <a:p>
          <a:endParaRPr lang="en-US"/>
        </a:p>
      </dgm:t>
    </dgm:pt>
    <dgm:pt modelId="{ED14E20F-0CDE-446E-8A4A-EE428458ACBC}">
      <dgm:prSet/>
      <dgm:spPr/>
      <dgm:t>
        <a:bodyPr/>
        <a:lstStyle/>
        <a:p>
          <a:r>
            <a:rPr lang="en-US" dirty="0"/>
            <a:t>Creation of Steaming Dataflow Job to move the data from Bucket to Pub/Sub</a:t>
          </a:r>
          <a:endParaRPr lang="en-US" dirty="0">
            <a:latin typeface="Apple Braille" pitchFamily="2" charset="0"/>
          </a:endParaRPr>
        </a:p>
      </dgm:t>
    </dgm:pt>
    <dgm:pt modelId="{B96E8FFA-ED4D-4B97-BB36-FF939386B955}" type="parTrans" cxnId="{29503C66-428F-4C18-910E-BB6F7EF1961A}">
      <dgm:prSet/>
      <dgm:spPr/>
      <dgm:t>
        <a:bodyPr/>
        <a:lstStyle/>
        <a:p>
          <a:endParaRPr lang="en-US"/>
        </a:p>
      </dgm:t>
    </dgm:pt>
    <dgm:pt modelId="{A779C3C3-C278-4D92-B6B2-26D57B70DE79}" type="sibTrans" cxnId="{29503C66-428F-4C18-910E-BB6F7EF1961A}">
      <dgm:prSet/>
      <dgm:spPr/>
      <dgm:t>
        <a:bodyPr/>
        <a:lstStyle/>
        <a:p>
          <a:endParaRPr lang="en-US"/>
        </a:p>
      </dgm:t>
    </dgm:pt>
    <dgm:pt modelId="{A1BC726B-6D46-4DE2-AE66-F03C60814CAA}">
      <dgm:prSet/>
      <dgm:spPr/>
      <dgm:t>
        <a:bodyPr/>
        <a:lstStyle/>
        <a:p>
          <a:r>
            <a:rPr lang="en-US" dirty="0"/>
            <a:t>Creation of Table in Big Query</a:t>
          </a:r>
          <a:endParaRPr lang="en-US" dirty="0">
            <a:latin typeface="Apple Braille" pitchFamily="2" charset="0"/>
          </a:endParaRPr>
        </a:p>
      </dgm:t>
    </dgm:pt>
    <dgm:pt modelId="{05670553-E8B0-4441-AF0E-64AAE099E873}" type="parTrans" cxnId="{353DD6FE-DBDB-4DEF-A901-4A2B0832FD8C}">
      <dgm:prSet/>
      <dgm:spPr/>
      <dgm:t>
        <a:bodyPr/>
        <a:lstStyle/>
        <a:p>
          <a:endParaRPr lang="en-US"/>
        </a:p>
      </dgm:t>
    </dgm:pt>
    <dgm:pt modelId="{1CD5EC17-3127-4A5A-8CE3-BAD223E43B0F}" type="sibTrans" cxnId="{353DD6FE-DBDB-4DEF-A901-4A2B0832FD8C}">
      <dgm:prSet/>
      <dgm:spPr/>
      <dgm:t>
        <a:bodyPr/>
        <a:lstStyle/>
        <a:p>
          <a:endParaRPr lang="en-US"/>
        </a:p>
      </dgm:t>
    </dgm:pt>
    <dgm:pt modelId="{1EA1EDC5-2BBB-4943-A262-85E35209ECAE}">
      <dgm:prSet/>
      <dgm:spPr/>
      <dgm:t>
        <a:bodyPr/>
        <a:lstStyle/>
        <a:p>
          <a:r>
            <a:rPr lang="en-US" dirty="0"/>
            <a:t>Creation of Streaming Dataflow job to move the data from Pub/Sub to Big Query</a:t>
          </a:r>
          <a:endParaRPr lang="en-US" dirty="0">
            <a:latin typeface="Apple Braille" pitchFamily="2" charset="0"/>
          </a:endParaRPr>
        </a:p>
      </dgm:t>
    </dgm:pt>
    <dgm:pt modelId="{601A848C-A24B-4B56-9DA8-8A8B5195B197}" type="parTrans" cxnId="{C783BD73-EE34-457D-9A20-F870630890C2}">
      <dgm:prSet/>
      <dgm:spPr/>
      <dgm:t>
        <a:bodyPr/>
        <a:lstStyle/>
        <a:p>
          <a:endParaRPr lang="en-US"/>
        </a:p>
      </dgm:t>
    </dgm:pt>
    <dgm:pt modelId="{4557DD58-5D47-439D-B88B-1A94734FC5D3}" type="sibTrans" cxnId="{C783BD73-EE34-457D-9A20-F870630890C2}">
      <dgm:prSet/>
      <dgm:spPr/>
      <dgm:t>
        <a:bodyPr/>
        <a:lstStyle/>
        <a:p>
          <a:endParaRPr lang="en-US"/>
        </a:p>
      </dgm:t>
    </dgm:pt>
    <dgm:pt modelId="{D8B0A2FD-8AE9-EB45-AE37-CEC81DF99B5F}" type="pres">
      <dgm:prSet presAssocID="{3B8DBB4D-CC2E-4536-8D07-C658543FF929}" presName="Name0" presStyleCnt="0">
        <dgm:presLayoutVars>
          <dgm:dir/>
          <dgm:animLvl val="lvl"/>
          <dgm:resizeHandles val="exact"/>
        </dgm:presLayoutVars>
      </dgm:prSet>
      <dgm:spPr/>
    </dgm:pt>
    <dgm:pt modelId="{CC5EDADE-99B6-5F4F-A68D-E5A72F5C9C7A}" type="pres">
      <dgm:prSet presAssocID="{1EA1EDC5-2BBB-4943-A262-85E35209ECAE}" presName="boxAndChildren" presStyleCnt="0"/>
      <dgm:spPr/>
    </dgm:pt>
    <dgm:pt modelId="{11C7E2E2-6C05-BA41-A75E-C2263428F83A}" type="pres">
      <dgm:prSet presAssocID="{1EA1EDC5-2BBB-4943-A262-85E35209ECAE}" presName="parentTextBox" presStyleLbl="node1" presStyleIdx="0" presStyleCnt="6"/>
      <dgm:spPr/>
    </dgm:pt>
    <dgm:pt modelId="{FDE72704-54FA-2140-BDCB-CD02669DDC6C}" type="pres">
      <dgm:prSet presAssocID="{1CD5EC17-3127-4A5A-8CE3-BAD223E43B0F}" presName="sp" presStyleCnt="0"/>
      <dgm:spPr/>
    </dgm:pt>
    <dgm:pt modelId="{3D2BDB8B-EEC6-854E-8401-39198EBBC966}" type="pres">
      <dgm:prSet presAssocID="{A1BC726B-6D46-4DE2-AE66-F03C60814CAA}" presName="arrowAndChildren" presStyleCnt="0"/>
      <dgm:spPr/>
    </dgm:pt>
    <dgm:pt modelId="{D949BCB4-39D3-244A-A97B-A507416337F0}" type="pres">
      <dgm:prSet presAssocID="{A1BC726B-6D46-4DE2-AE66-F03C60814CAA}" presName="parentTextArrow" presStyleLbl="node1" presStyleIdx="1" presStyleCnt="6"/>
      <dgm:spPr/>
    </dgm:pt>
    <dgm:pt modelId="{3FA8FB7C-2246-AE45-9453-BCF1BEE861F3}" type="pres">
      <dgm:prSet presAssocID="{A779C3C3-C278-4D92-B6B2-26D57B70DE79}" presName="sp" presStyleCnt="0"/>
      <dgm:spPr/>
    </dgm:pt>
    <dgm:pt modelId="{32C220EA-9A77-B747-BC8F-FDB7F6DF3800}" type="pres">
      <dgm:prSet presAssocID="{ED14E20F-0CDE-446E-8A4A-EE428458ACBC}" presName="arrowAndChildren" presStyleCnt="0"/>
      <dgm:spPr/>
    </dgm:pt>
    <dgm:pt modelId="{7822B13D-1C85-8A46-A092-6F3161130622}" type="pres">
      <dgm:prSet presAssocID="{ED14E20F-0CDE-446E-8A4A-EE428458ACBC}" presName="parentTextArrow" presStyleLbl="node1" presStyleIdx="2" presStyleCnt="6"/>
      <dgm:spPr/>
    </dgm:pt>
    <dgm:pt modelId="{1219A879-C534-414E-8837-59DB7933228C}" type="pres">
      <dgm:prSet presAssocID="{5AAD0662-FF2E-4580-B5CF-D3EECA7AC6D4}" presName="sp" presStyleCnt="0"/>
      <dgm:spPr/>
    </dgm:pt>
    <dgm:pt modelId="{4511E328-178B-7D4D-89F5-12B5FAB5FD11}" type="pres">
      <dgm:prSet presAssocID="{1FBC194C-EF3B-4728-8331-AD845ADB5E10}" presName="arrowAndChildren" presStyleCnt="0"/>
      <dgm:spPr/>
    </dgm:pt>
    <dgm:pt modelId="{A9B98F7F-8C32-A641-8CCB-5C6F1CA2D256}" type="pres">
      <dgm:prSet presAssocID="{1FBC194C-EF3B-4728-8331-AD845ADB5E10}" presName="parentTextArrow" presStyleLbl="node1" presStyleIdx="3" presStyleCnt="6"/>
      <dgm:spPr/>
    </dgm:pt>
    <dgm:pt modelId="{740BAF15-41D2-C14D-BC5F-EB8C7F304FA5}" type="pres">
      <dgm:prSet presAssocID="{82B026E7-F4C1-44EF-AD8F-7A41086B5C08}" presName="sp" presStyleCnt="0"/>
      <dgm:spPr/>
    </dgm:pt>
    <dgm:pt modelId="{FC2007F6-A5A9-C542-8CDD-848C19BE591B}" type="pres">
      <dgm:prSet presAssocID="{73DC497E-021F-4D45-9FF0-021374EF2F0F}" presName="arrowAndChildren" presStyleCnt="0"/>
      <dgm:spPr/>
    </dgm:pt>
    <dgm:pt modelId="{8575BF39-0954-3A48-B00F-3F72D0AE05A5}" type="pres">
      <dgm:prSet presAssocID="{73DC497E-021F-4D45-9FF0-021374EF2F0F}" presName="parentTextArrow" presStyleLbl="node1" presStyleIdx="4" presStyleCnt="6"/>
      <dgm:spPr/>
    </dgm:pt>
    <dgm:pt modelId="{42A2B135-06B5-D341-AB5C-B06100CDCC69}" type="pres">
      <dgm:prSet presAssocID="{BE1DAFF0-34E2-42C2-A033-28F400B23745}" presName="sp" presStyleCnt="0"/>
      <dgm:spPr/>
    </dgm:pt>
    <dgm:pt modelId="{AF6B82D8-D8FA-F543-AF88-99F38D9E2A35}" type="pres">
      <dgm:prSet presAssocID="{D974CD08-50BB-47C3-B1EE-BF4195BFF064}" presName="arrowAndChildren" presStyleCnt="0"/>
      <dgm:spPr/>
    </dgm:pt>
    <dgm:pt modelId="{63288BFE-3275-2049-9D41-2B96F08C5BA7}" type="pres">
      <dgm:prSet presAssocID="{D974CD08-50BB-47C3-B1EE-BF4195BFF064}" presName="parentTextArrow" presStyleLbl="node1" presStyleIdx="5" presStyleCnt="6"/>
      <dgm:spPr/>
    </dgm:pt>
  </dgm:ptLst>
  <dgm:cxnLst>
    <dgm:cxn modelId="{E7FC6109-0D0A-AA42-807D-426E3E4FF8F6}" type="presOf" srcId="{1FBC194C-EF3B-4728-8331-AD845ADB5E10}" destId="{A9B98F7F-8C32-A641-8CCB-5C6F1CA2D256}" srcOrd="0" destOrd="0" presId="urn:microsoft.com/office/officeart/2005/8/layout/process4"/>
    <dgm:cxn modelId="{1808242B-96F3-4D52-96DC-213AE0997B7B}" srcId="{3B8DBB4D-CC2E-4536-8D07-C658543FF929}" destId="{D974CD08-50BB-47C3-B1EE-BF4195BFF064}" srcOrd="0" destOrd="0" parTransId="{82AB79D0-5A52-400F-9092-1CE9BCC5AC06}" sibTransId="{BE1DAFF0-34E2-42C2-A033-28F400B23745}"/>
    <dgm:cxn modelId="{6B640D2C-A64A-264A-A56C-3DBCD8DF98B4}" type="presOf" srcId="{D974CD08-50BB-47C3-B1EE-BF4195BFF064}" destId="{63288BFE-3275-2049-9D41-2B96F08C5BA7}" srcOrd="0" destOrd="0" presId="urn:microsoft.com/office/officeart/2005/8/layout/process4"/>
    <dgm:cxn modelId="{29503C66-428F-4C18-910E-BB6F7EF1961A}" srcId="{3B8DBB4D-CC2E-4536-8D07-C658543FF929}" destId="{ED14E20F-0CDE-446E-8A4A-EE428458ACBC}" srcOrd="3" destOrd="0" parTransId="{B96E8FFA-ED4D-4B97-BB36-FF939386B955}" sibTransId="{A779C3C3-C278-4D92-B6B2-26D57B70DE79}"/>
    <dgm:cxn modelId="{064D816B-801A-4B9F-B66D-9711A172F069}" srcId="{3B8DBB4D-CC2E-4536-8D07-C658543FF929}" destId="{73DC497E-021F-4D45-9FF0-021374EF2F0F}" srcOrd="1" destOrd="0" parTransId="{F6FDA161-E524-4A81-B821-7D238CBB00DA}" sibTransId="{82B026E7-F4C1-44EF-AD8F-7A41086B5C08}"/>
    <dgm:cxn modelId="{C783BD73-EE34-457D-9A20-F870630890C2}" srcId="{3B8DBB4D-CC2E-4536-8D07-C658543FF929}" destId="{1EA1EDC5-2BBB-4943-A262-85E35209ECAE}" srcOrd="5" destOrd="0" parTransId="{601A848C-A24B-4B56-9DA8-8A8B5195B197}" sibTransId="{4557DD58-5D47-439D-B88B-1A94734FC5D3}"/>
    <dgm:cxn modelId="{59CB7785-5B22-4F56-876B-BCCFA323A738}" srcId="{3B8DBB4D-CC2E-4536-8D07-C658543FF929}" destId="{1FBC194C-EF3B-4728-8331-AD845ADB5E10}" srcOrd="2" destOrd="0" parTransId="{5274CDBE-003A-4123-9E61-ED6066831DBB}" sibTransId="{5AAD0662-FF2E-4580-B5CF-D3EECA7AC6D4}"/>
    <dgm:cxn modelId="{213273A2-ACCB-A040-9F8C-C45D9DDF4255}" type="presOf" srcId="{3B8DBB4D-CC2E-4536-8D07-C658543FF929}" destId="{D8B0A2FD-8AE9-EB45-AE37-CEC81DF99B5F}" srcOrd="0" destOrd="0" presId="urn:microsoft.com/office/officeart/2005/8/layout/process4"/>
    <dgm:cxn modelId="{077BE2C6-BC1F-9944-A561-8289029124EB}" type="presOf" srcId="{A1BC726B-6D46-4DE2-AE66-F03C60814CAA}" destId="{D949BCB4-39D3-244A-A97B-A507416337F0}" srcOrd="0" destOrd="0" presId="urn:microsoft.com/office/officeart/2005/8/layout/process4"/>
    <dgm:cxn modelId="{69EC99C8-6DD2-A347-8513-B5BFD75A826A}" type="presOf" srcId="{73DC497E-021F-4D45-9FF0-021374EF2F0F}" destId="{8575BF39-0954-3A48-B00F-3F72D0AE05A5}" srcOrd="0" destOrd="0" presId="urn:microsoft.com/office/officeart/2005/8/layout/process4"/>
    <dgm:cxn modelId="{CC5CD5D2-D0C0-2140-9471-CB9132F1B71A}" type="presOf" srcId="{ED14E20F-0CDE-446E-8A4A-EE428458ACBC}" destId="{7822B13D-1C85-8A46-A092-6F3161130622}" srcOrd="0" destOrd="0" presId="urn:microsoft.com/office/officeart/2005/8/layout/process4"/>
    <dgm:cxn modelId="{658197D8-138F-664B-88B4-7BCB5FC5F9AD}" type="presOf" srcId="{1EA1EDC5-2BBB-4943-A262-85E35209ECAE}" destId="{11C7E2E2-6C05-BA41-A75E-C2263428F83A}" srcOrd="0" destOrd="0" presId="urn:microsoft.com/office/officeart/2005/8/layout/process4"/>
    <dgm:cxn modelId="{353DD6FE-DBDB-4DEF-A901-4A2B0832FD8C}" srcId="{3B8DBB4D-CC2E-4536-8D07-C658543FF929}" destId="{A1BC726B-6D46-4DE2-AE66-F03C60814CAA}" srcOrd="4" destOrd="0" parTransId="{05670553-E8B0-4441-AF0E-64AAE099E873}" sibTransId="{1CD5EC17-3127-4A5A-8CE3-BAD223E43B0F}"/>
    <dgm:cxn modelId="{A8DA0F4E-DBF9-5944-9BF0-2D69E4F7EB61}" type="presParOf" srcId="{D8B0A2FD-8AE9-EB45-AE37-CEC81DF99B5F}" destId="{CC5EDADE-99B6-5F4F-A68D-E5A72F5C9C7A}" srcOrd="0" destOrd="0" presId="urn:microsoft.com/office/officeart/2005/8/layout/process4"/>
    <dgm:cxn modelId="{BC764521-6462-4449-AB4E-D051E13545BD}" type="presParOf" srcId="{CC5EDADE-99B6-5F4F-A68D-E5A72F5C9C7A}" destId="{11C7E2E2-6C05-BA41-A75E-C2263428F83A}" srcOrd="0" destOrd="0" presId="urn:microsoft.com/office/officeart/2005/8/layout/process4"/>
    <dgm:cxn modelId="{8FAC198E-C41A-2544-8DA1-881F82C407F6}" type="presParOf" srcId="{D8B0A2FD-8AE9-EB45-AE37-CEC81DF99B5F}" destId="{FDE72704-54FA-2140-BDCB-CD02669DDC6C}" srcOrd="1" destOrd="0" presId="urn:microsoft.com/office/officeart/2005/8/layout/process4"/>
    <dgm:cxn modelId="{FEB65C69-2AD0-4D43-8D27-CCA1B276D33A}" type="presParOf" srcId="{D8B0A2FD-8AE9-EB45-AE37-CEC81DF99B5F}" destId="{3D2BDB8B-EEC6-854E-8401-39198EBBC966}" srcOrd="2" destOrd="0" presId="urn:microsoft.com/office/officeart/2005/8/layout/process4"/>
    <dgm:cxn modelId="{313F99EE-BB23-634D-B89A-6FF8F51633D6}" type="presParOf" srcId="{3D2BDB8B-EEC6-854E-8401-39198EBBC966}" destId="{D949BCB4-39D3-244A-A97B-A507416337F0}" srcOrd="0" destOrd="0" presId="urn:microsoft.com/office/officeart/2005/8/layout/process4"/>
    <dgm:cxn modelId="{1F152907-2FA8-F244-AE82-B8CD3E935B18}" type="presParOf" srcId="{D8B0A2FD-8AE9-EB45-AE37-CEC81DF99B5F}" destId="{3FA8FB7C-2246-AE45-9453-BCF1BEE861F3}" srcOrd="3" destOrd="0" presId="urn:microsoft.com/office/officeart/2005/8/layout/process4"/>
    <dgm:cxn modelId="{B066D9EE-BF84-BD40-B603-704D4E28A6E9}" type="presParOf" srcId="{D8B0A2FD-8AE9-EB45-AE37-CEC81DF99B5F}" destId="{32C220EA-9A77-B747-BC8F-FDB7F6DF3800}" srcOrd="4" destOrd="0" presId="urn:microsoft.com/office/officeart/2005/8/layout/process4"/>
    <dgm:cxn modelId="{DCB734B4-EBBC-6541-BAD0-A0AC8DEDE68B}" type="presParOf" srcId="{32C220EA-9A77-B747-BC8F-FDB7F6DF3800}" destId="{7822B13D-1C85-8A46-A092-6F3161130622}" srcOrd="0" destOrd="0" presId="urn:microsoft.com/office/officeart/2005/8/layout/process4"/>
    <dgm:cxn modelId="{64453B6A-86C4-424A-AA09-463F2A506005}" type="presParOf" srcId="{D8B0A2FD-8AE9-EB45-AE37-CEC81DF99B5F}" destId="{1219A879-C534-414E-8837-59DB7933228C}" srcOrd="5" destOrd="0" presId="urn:microsoft.com/office/officeart/2005/8/layout/process4"/>
    <dgm:cxn modelId="{FF65FD9C-7163-BC41-B3D1-823CE8B5CC68}" type="presParOf" srcId="{D8B0A2FD-8AE9-EB45-AE37-CEC81DF99B5F}" destId="{4511E328-178B-7D4D-89F5-12B5FAB5FD11}" srcOrd="6" destOrd="0" presId="urn:microsoft.com/office/officeart/2005/8/layout/process4"/>
    <dgm:cxn modelId="{DE48CA79-235E-174A-8FFE-171A64B189AD}" type="presParOf" srcId="{4511E328-178B-7D4D-89F5-12B5FAB5FD11}" destId="{A9B98F7F-8C32-A641-8CCB-5C6F1CA2D256}" srcOrd="0" destOrd="0" presId="urn:microsoft.com/office/officeart/2005/8/layout/process4"/>
    <dgm:cxn modelId="{587FA0CA-4B5E-024E-B0FB-9EDD834ACB92}" type="presParOf" srcId="{D8B0A2FD-8AE9-EB45-AE37-CEC81DF99B5F}" destId="{740BAF15-41D2-C14D-BC5F-EB8C7F304FA5}" srcOrd="7" destOrd="0" presId="urn:microsoft.com/office/officeart/2005/8/layout/process4"/>
    <dgm:cxn modelId="{21467B6D-D88A-3A4B-A684-CBDFC06825BE}" type="presParOf" srcId="{D8B0A2FD-8AE9-EB45-AE37-CEC81DF99B5F}" destId="{FC2007F6-A5A9-C542-8CDD-848C19BE591B}" srcOrd="8" destOrd="0" presId="urn:microsoft.com/office/officeart/2005/8/layout/process4"/>
    <dgm:cxn modelId="{3DE02EFE-13AD-7441-9E98-1F0F4D671F71}" type="presParOf" srcId="{FC2007F6-A5A9-C542-8CDD-848C19BE591B}" destId="{8575BF39-0954-3A48-B00F-3F72D0AE05A5}" srcOrd="0" destOrd="0" presId="urn:microsoft.com/office/officeart/2005/8/layout/process4"/>
    <dgm:cxn modelId="{5754249A-4720-A142-A154-36B3584D44DA}" type="presParOf" srcId="{D8B0A2FD-8AE9-EB45-AE37-CEC81DF99B5F}" destId="{42A2B135-06B5-D341-AB5C-B06100CDCC69}" srcOrd="9" destOrd="0" presId="urn:microsoft.com/office/officeart/2005/8/layout/process4"/>
    <dgm:cxn modelId="{8D913A11-8D8D-6946-BD4A-EEE1D2299ACD}" type="presParOf" srcId="{D8B0A2FD-8AE9-EB45-AE37-CEC81DF99B5F}" destId="{AF6B82D8-D8FA-F543-AF88-99F38D9E2A35}" srcOrd="10" destOrd="0" presId="urn:microsoft.com/office/officeart/2005/8/layout/process4"/>
    <dgm:cxn modelId="{D30BBF92-07DD-6440-90C8-50AED7E22A75}" type="presParOf" srcId="{AF6B82D8-D8FA-F543-AF88-99F38D9E2A35}" destId="{63288BFE-3275-2049-9D41-2B96F08C5BA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7E2E2-6C05-BA41-A75E-C2263428F83A}">
      <dsp:nvSpPr>
        <dsp:cNvPr id="0" name=""/>
        <dsp:cNvSpPr/>
      </dsp:nvSpPr>
      <dsp:spPr>
        <a:xfrm>
          <a:off x="0" y="5017048"/>
          <a:ext cx="5811128" cy="6584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Creation of Streaming Dataflow job to move the data from Pub/Sub to Big Query</a:t>
          </a:r>
          <a:endParaRPr lang="en-US" sz="2000" kern="1200" dirty="0">
            <a:latin typeface="Apple Braille" pitchFamily="2" charset="0"/>
          </a:endParaRPr>
        </a:p>
      </dsp:txBody>
      <dsp:txXfrm>
        <a:off x="0" y="5017048"/>
        <a:ext cx="5811128" cy="658484"/>
      </dsp:txXfrm>
    </dsp:sp>
    <dsp:sp modelId="{D949BCB4-39D3-244A-A97B-A507416337F0}">
      <dsp:nvSpPr>
        <dsp:cNvPr id="0" name=""/>
        <dsp:cNvSpPr/>
      </dsp:nvSpPr>
      <dsp:spPr>
        <a:xfrm rot="10800000">
          <a:off x="0" y="4014175"/>
          <a:ext cx="5811128" cy="1012749"/>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Creation of Table in Big Query</a:t>
          </a:r>
          <a:endParaRPr lang="en-US" sz="2000" kern="1200" dirty="0">
            <a:latin typeface="Apple Braille" pitchFamily="2" charset="0"/>
          </a:endParaRPr>
        </a:p>
      </dsp:txBody>
      <dsp:txXfrm rot="10800000">
        <a:off x="0" y="4014175"/>
        <a:ext cx="5811128" cy="658054"/>
      </dsp:txXfrm>
    </dsp:sp>
    <dsp:sp modelId="{7822B13D-1C85-8A46-A092-6F3161130622}">
      <dsp:nvSpPr>
        <dsp:cNvPr id="0" name=""/>
        <dsp:cNvSpPr/>
      </dsp:nvSpPr>
      <dsp:spPr>
        <a:xfrm rot="10800000">
          <a:off x="0" y="3011303"/>
          <a:ext cx="5811128" cy="1012749"/>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Creation of Steaming Dataflow Job to move the data from Bucket to Pub/Sub</a:t>
          </a:r>
          <a:endParaRPr lang="en-US" sz="2000" kern="1200" dirty="0">
            <a:latin typeface="Apple Braille" pitchFamily="2" charset="0"/>
          </a:endParaRPr>
        </a:p>
      </dsp:txBody>
      <dsp:txXfrm rot="10800000">
        <a:off x="0" y="3011303"/>
        <a:ext cx="5811128" cy="658054"/>
      </dsp:txXfrm>
    </dsp:sp>
    <dsp:sp modelId="{A9B98F7F-8C32-A641-8CCB-5C6F1CA2D256}">
      <dsp:nvSpPr>
        <dsp:cNvPr id="0" name=""/>
        <dsp:cNvSpPr/>
      </dsp:nvSpPr>
      <dsp:spPr>
        <a:xfrm rot="10800000">
          <a:off x="0" y="2008430"/>
          <a:ext cx="5811128" cy="1012749"/>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Creation of Pub/Sub Topic</a:t>
          </a:r>
          <a:endParaRPr lang="en-US" sz="2000" kern="1200" dirty="0">
            <a:latin typeface="Apple Braille" pitchFamily="2" charset="0"/>
          </a:endParaRPr>
        </a:p>
      </dsp:txBody>
      <dsp:txXfrm rot="10800000">
        <a:off x="0" y="2008430"/>
        <a:ext cx="5811128" cy="658054"/>
      </dsp:txXfrm>
    </dsp:sp>
    <dsp:sp modelId="{8575BF39-0954-3A48-B00F-3F72D0AE05A5}">
      <dsp:nvSpPr>
        <dsp:cNvPr id="0" name=""/>
        <dsp:cNvSpPr/>
      </dsp:nvSpPr>
      <dsp:spPr>
        <a:xfrm rot="10800000">
          <a:off x="0" y="1005558"/>
          <a:ext cx="5811128" cy="1012749"/>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Creation of Cloud function to extract data from Open-Sky API and to store data in the Bucket</a:t>
          </a:r>
          <a:endParaRPr lang="en-US" sz="2000" kern="1200" dirty="0">
            <a:latin typeface="Apple Braille" pitchFamily="2" charset="0"/>
          </a:endParaRPr>
        </a:p>
      </dsp:txBody>
      <dsp:txXfrm rot="10800000">
        <a:off x="0" y="1005558"/>
        <a:ext cx="5811128" cy="658054"/>
      </dsp:txXfrm>
    </dsp:sp>
    <dsp:sp modelId="{63288BFE-3275-2049-9D41-2B96F08C5BA7}">
      <dsp:nvSpPr>
        <dsp:cNvPr id="0" name=""/>
        <dsp:cNvSpPr/>
      </dsp:nvSpPr>
      <dsp:spPr>
        <a:xfrm rot="10800000">
          <a:off x="0" y="2685"/>
          <a:ext cx="5811128" cy="1012749"/>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Creation of Bucket for storing live streaming flight data</a:t>
          </a:r>
          <a:endParaRPr lang="en-US" sz="2000" kern="1200" dirty="0">
            <a:latin typeface="Apple Braille" pitchFamily="2" charset="0"/>
          </a:endParaRPr>
        </a:p>
      </dsp:txBody>
      <dsp:txXfrm rot="10800000">
        <a:off x="0" y="2685"/>
        <a:ext cx="5811128" cy="6580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2T04:26:14.289"/>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84B0AE-BA01-2243-A7F8-FA0AA8B9E969}" type="datetimeFigureOut">
              <a:rPr lang="en-US" smtClean="0"/>
              <a:t>12/12/2021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F7A7EF-0FB3-7F4C-AAD1-8854C94D3714}" type="slidenum">
              <a:rPr lang="en-US" smtClean="0"/>
              <a:t>‹#›</a:t>
            </a:fld>
            <a:endParaRPr lang="en-US"/>
          </a:p>
        </p:txBody>
      </p:sp>
    </p:spTree>
    <p:extLst>
      <p:ext uri="{BB962C8B-B14F-4D97-AF65-F5344CB8AC3E}">
        <p14:creationId xmlns:p14="http://schemas.microsoft.com/office/powerpoint/2010/main" val="3526372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12/12/2021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65727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12/12/2021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63718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12/12/2021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93660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12/12/2021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13324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12/12/2021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23505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12/12/2021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9393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12/12/2021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9031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12/12/2021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9651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12/12/2021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6499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12/12/2021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6551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12/12/2021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4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12/12/2021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423304217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7" r:id="rId6"/>
    <p:sldLayoutId id="2147483782" r:id="rId7"/>
    <p:sldLayoutId id="2147483783" r:id="rId8"/>
    <p:sldLayoutId id="2147483784" r:id="rId9"/>
    <p:sldLayoutId id="2147483786" r:id="rId10"/>
    <p:sldLayoutId id="2147483785"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B6CD22E-2269-419F-9E81-016EA035D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915BD2-9B72-8342-ACA1-7B4A3D340C3A}"/>
              </a:ext>
            </a:extLst>
          </p:cNvPr>
          <p:cNvSpPr>
            <a:spLocks noGrp="1"/>
          </p:cNvSpPr>
          <p:nvPr>
            <p:ph type="ctrTitle"/>
          </p:nvPr>
        </p:nvSpPr>
        <p:spPr>
          <a:xfrm>
            <a:off x="647132" y="1295231"/>
            <a:ext cx="5895178" cy="3807446"/>
          </a:xfrm>
        </p:spPr>
        <p:txBody>
          <a:bodyPr anchor="b">
            <a:normAutofit/>
          </a:bodyPr>
          <a:lstStyle/>
          <a:p>
            <a:pPr>
              <a:lnSpc>
                <a:spcPct val="90000"/>
              </a:lnSpc>
            </a:pPr>
            <a:r>
              <a:rPr lang="en-IN" sz="5500"/>
              <a:t>Building a data pipeline to analyze structured and unstructured, archived and streaming data</a:t>
            </a:r>
            <a:endParaRPr lang="en-US" sz="5500"/>
          </a:p>
        </p:txBody>
      </p:sp>
      <p:sp>
        <p:nvSpPr>
          <p:cNvPr id="46" name="Freeform: Shape 45">
            <a:extLst>
              <a:ext uri="{FF2B5EF4-FFF2-40B4-BE49-F238E27FC236}">
                <a16:creationId xmlns:a16="http://schemas.microsoft.com/office/drawing/2014/main" id="{AA607D34-E2A9-4595-9DB2-5472E077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082" y="0"/>
            <a:ext cx="4884918" cy="6858000"/>
          </a:xfrm>
          <a:custGeom>
            <a:avLst/>
            <a:gdLst>
              <a:gd name="connsiteX0" fmla="*/ 1097203 w 4884918"/>
              <a:gd name="connsiteY0" fmla="*/ 0 h 6858000"/>
              <a:gd name="connsiteX1" fmla="*/ 1154155 w 4884918"/>
              <a:gd name="connsiteY1" fmla="*/ 0 h 6858000"/>
              <a:gd name="connsiteX2" fmla="*/ 972305 w 4884918"/>
              <a:gd name="connsiteY2" fmla="*/ 343212 h 6858000"/>
              <a:gd name="connsiteX3" fmla="*/ 780524 w 4884918"/>
              <a:gd name="connsiteY3" fmla="*/ 761067 h 6858000"/>
              <a:gd name="connsiteX4" fmla="*/ 737045 w 4884918"/>
              <a:gd name="connsiteY4" fmla="*/ 865164 h 6858000"/>
              <a:gd name="connsiteX5" fmla="*/ 762322 w 4884918"/>
              <a:gd name="connsiteY5" fmla="*/ 830676 h 6858000"/>
              <a:gd name="connsiteX6" fmla="*/ 1118805 w 4884918"/>
              <a:gd name="connsiteY6" fmla="*/ 160440 h 6858000"/>
              <a:gd name="connsiteX7" fmla="*/ 1221640 w 4884918"/>
              <a:gd name="connsiteY7" fmla="*/ 0 h 6858000"/>
              <a:gd name="connsiteX8" fmla="*/ 4884918 w 4884918"/>
              <a:gd name="connsiteY8" fmla="*/ 0 h 6858000"/>
              <a:gd name="connsiteX9" fmla="*/ 4884918 w 4884918"/>
              <a:gd name="connsiteY9" fmla="*/ 6857999 h 6858000"/>
              <a:gd name="connsiteX10" fmla="*/ 4884918 w 4884918"/>
              <a:gd name="connsiteY10" fmla="*/ 6858000 h 6858000"/>
              <a:gd name="connsiteX11" fmla="*/ 704817 w 4884918"/>
              <a:gd name="connsiteY11" fmla="*/ 6858000 h 6858000"/>
              <a:gd name="connsiteX12" fmla="*/ 618717 w 4884918"/>
              <a:gd name="connsiteY12" fmla="*/ 6672538 h 6858000"/>
              <a:gd name="connsiteX13" fmla="*/ 309324 w 4884918"/>
              <a:gd name="connsiteY13" fmla="*/ 5833618 h 6858000"/>
              <a:gd name="connsiteX14" fmla="*/ 209850 w 4884918"/>
              <a:gd name="connsiteY14" fmla="*/ 5484180 h 6858000"/>
              <a:gd name="connsiteX15" fmla="*/ 211619 w 4884918"/>
              <a:gd name="connsiteY15" fmla="*/ 5517653 h 6858000"/>
              <a:gd name="connsiteX16" fmla="*/ 361778 w 4884918"/>
              <a:gd name="connsiteY16" fmla="*/ 6145524 h 6858000"/>
              <a:gd name="connsiteX17" fmla="*/ 591356 w 4884918"/>
              <a:gd name="connsiteY17" fmla="*/ 6843306 h 6858000"/>
              <a:gd name="connsiteX18" fmla="*/ 597415 w 4884918"/>
              <a:gd name="connsiteY18" fmla="*/ 6858000 h 6858000"/>
              <a:gd name="connsiteX19" fmla="*/ 545224 w 4884918"/>
              <a:gd name="connsiteY19" fmla="*/ 6858000 h 6858000"/>
              <a:gd name="connsiteX20" fmla="*/ 533604 w 4884918"/>
              <a:gd name="connsiteY20" fmla="*/ 6830072 h 6858000"/>
              <a:gd name="connsiteX21" fmla="*/ 169657 w 4884918"/>
              <a:gd name="connsiteY21" fmla="*/ 5556577 h 6858000"/>
              <a:gd name="connsiteX22" fmla="*/ 12169 w 4884918"/>
              <a:gd name="connsiteY22" fmla="*/ 4362835 h 6858000"/>
              <a:gd name="connsiteX23" fmla="*/ 46168 w 4884918"/>
              <a:gd name="connsiteY23" fmla="*/ 3338487 h 6858000"/>
              <a:gd name="connsiteX24" fmla="*/ 490574 w 4884918"/>
              <a:gd name="connsiteY24" fmla="*/ 1381078 h 6858000"/>
              <a:gd name="connsiteX25" fmla="*/ 984701 w 4884918"/>
              <a:gd name="connsiteY25"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4918"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4884918" y="0"/>
                </a:lnTo>
                <a:lnTo>
                  <a:pt x="4884918" y="6857999"/>
                </a:lnTo>
                <a:lnTo>
                  <a:pt x="4884918"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a:p>
        </p:txBody>
      </p:sp>
      <p:sp>
        <p:nvSpPr>
          <p:cNvPr id="3" name="Subtitle 2">
            <a:extLst>
              <a:ext uri="{FF2B5EF4-FFF2-40B4-BE49-F238E27FC236}">
                <a16:creationId xmlns:a16="http://schemas.microsoft.com/office/drawing/2014/main" id="{9147C54A-8552-A240-9C70-18B1C73093C9}"/>
              </a:ext>
            </a:extLst>
          </p:cNvPr>
          <p:cNvSpPr>
            <a:spLocks noGrp="1"/>
          </p:cNvSpPr>
          <p:nvPr>
            <p:ph type="subTitle" idx="1"/>
          </p:nvPr>
        </p:nvSpPr>
        <p:spPr>
          <a:xfrm>
            <a:off x="8129872" y="1122363"/>
            <a:ext cx="3223928" cy="3807446"/>
          </a:xfrm>
        </p:spPr>
        <p:txBody>
          <a:bodyPr anchor="b">
            <a:normAutofit/>
          </a:bodyPr>
          <a:lstStyle/>
          <a:p>
            <a:r>
              <a:rPr lang="en-US" sz="3600" b="1">
                <a:solidFill>
                  <a:srgbClr val="FFFFFF"/>
                </a:solidFill>
              </a:rPr>
              <a:t>TEAM- </a:t>
            </a:r>
            <a:r>
              <a:rPr lang="en-IN" sz="3600" b="1">
                <a:solidFill>
                  <a:srgbClr val="FFFFFF"/>
                </a:solidFill>
              </a:rPr>
              <a:t>Bigdata Ninjas(BDN-11)</a:t>
            </a:r>
            <a:endParaRPr lang="en-US" sz="3600" b="1">
              <a:solidFill>
                <a:srgbClr val="FFFFFF"/>
              </a:solidFill>
            </a:endParaRPr>
          </a:p>
        </p:txBody>
      </p:sp>
      <p:sp>
        <p:nvSpPr>
          <p:cNvPr id="48" name="Rectangle 6">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80" y="5439978"/>
            <a:ext cx="5897880" cy="27432"/>
          </a:xfrm>
          <a:custGeom>
            <a:avLst/>
            <a:gdLst>
              <a:gd name="connsiteX0" fmla="*/ 0 w 5897880"/>
              <a:gd name="connsiteY0" fmla="*/ 0 h 27432"/>
              <a:gd name="connsiteX1" fmla="*/ 537362 w 5897880"/>
              <a:gd name="connsiteY1" fmla="*/ 0 h 27432"/>
              <a:gd name="connsiteX2" fmla="*/ 1133704 w 5897880"/>
              <a:gd name="connsiteY2" fmla="*/ 0 h 27432"/>
              <a:gd name="connsiteX3" fmla="*/ 1671066 w 5897880"/>
              <a:gd name="connsiteY3" fmla="*/ 0 h 27432"/>
              <a:gd name="connsiteX4" fmla="*/ 2385365 w 5897880"/>
              <a:gd name="connsiteY4" fmla="*/ 0 h 27432"/>
              <a:gd name="connsiteX5" fmla="*/ 3040685 w 5897880"/>
              <a:gd name="connsiteY5" fmla="*/ 0 h 27432"/>
              <a:gd name="connsiteX6" fmla="*/ 3696005 w 5897880"/>
              <a:gd name="connsiteY6" fmla="*/ 0 h 27432"/>
              <a:gd name="connsiteX7" fmla="*/ 4469282 w 5897880"/>
              <a:gd name="connsiteY7" fmla="*/ 0 h 27432"/>
              <a:gd name="connsiteX8" fmla="*/ 5183581 w 5897880"/>
              <a:gd name="connsiteY8" fmla="*/ 0 h 27432"/>
              <a:gd name="connsiteX9" fmla="*/ 5897880 w 5897880"/>
              <a:gd name="connsiteY9" fmla="*/ 0 h 27432"/>
              <a:gd name="connsiteX10" fmla="*/ 5897880 w 5897880"/>
              <a:gd name="connsiteY10" fmla="*/ 27432 h 27432"/>
              <a:gd name="connsiteX11" fmla="*/ 5419496 w 5897880"/>
              <a:gd name="connsiteY11" fmla="*/ 27432 h 27432"/>
              <a:gd name="connsiteX12" fmla="*/ 4882134 w 5897880"/>
              <a:gd name="connsiteY12" fmla="*/ 27432 h 27432"/>
              <a:gd name="connsiteX13" fmla="*/ 4167835 w 5897880"/>
              <a:gd name="connsiteY13" fmla="*/ 27432 h 27432"/>
              <a:gd name="connsiteX14" fmla="*/ 3394558 w 5897880"/>
              <a:gd name="connsiteY14" fmla="*/ 27432 h 27432"/>
              <a:gd name="connsiteX15" fmla="*/ 2798216 w 5897880"/>
              <a:gd name="connsiteY15" fmla="*/ 27432 h 27432"/>
              <a:gd name="connsiteX16" fmla="*/ 2024939 w 5897880"/>
              <a:gd name="connsiteY16" fmla="*/ 27432 h 27432"/>
              <a:gd name="connsiteX17" fmla="*/ 1487576 w 5897880"/>
              <a:gd name="connsiteY17" fmla="*/ 27432 h 27432"/>
              <a:gd name="connsiteX18" fmla="*/ 1009193 w 5897880"/>
              <a:gd name="connsiteY18" fmla="*/ 27432 h 27432"/>
              <a:gd name="connsiteX19" fmla="*/ 0 w 5897880"/>
              <a:gd name="connsiteY19" fmla="*/ 27432 h 27432"/>
              <a:gd name="connsiteX20" fmla="*/ 0 w 5897880"/>
              <a:gd name="connsiteY20"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97880" h="27432" fill="none" extrusionOk="0">
                <a:moveTo>
                  <a:pt x="0" y="0"/>
                </a:moveTo>
                <a:cubicBezTo>
                  <a:pt x="232564" y="21549"/>
                  <a:pt x="389747" y="7320"/>
                  <a:pt x="537362" y="0"/>
                </a:cubicBezTo>
                <a:cubicBezTo>
                  <a:pt x="684977" y="-7320"/>
                  <a:pt x="894159" y="-7726"/>
                  <a:pt x="1133704" y="0"/>
                </a:cubicBezTo>
                <a:cubicBezTo>
                  <a:pt x="1373249" y="7726"/>
                  <a:pt x="1440352" y="-304"/>
                  <a:pt x="1671066" y="0"/>
                </a:cubicBezTo>
                <a:cubicBezTo>
                  <a:pt x="1901780" y="304"/>
                  <a:pt x="2091497" y="765"/>
                  <a:pt x="2385365" y="0"/>
                </a:cubicBezTo>
                <a:cubicBezTo>
                  <a:pt x="2679233" y="-765"/>
                  <a:pt x="2762926" y="2802"/>
                  <a:pt x="3040685" y="0"/>
                </a:cubicBezTo>
                <a:cubicBezTo>
                  <a:pt x="3318444" y="-2802"/>
                  <a:pt x="3409726" y="9093"/>
                  <a:pt x="3696005" y="0"/>
                </a:cubicBezTo>
                <a:cubicBezTo>
                  <a:pt x="3982284" y="-9093"/>
                  <a:pt x="4087272" y="27119"/>
                  <a:pt x="4469282" y="0"/>
                </a:cubicBezTo>
                <a:cubicBezTo>
                  <a:pt x="4851292" y="-27119"/>
                  <a:pt x="4924835" y="26473"/>
                  <a:pt x="5183581" y="0"/>
                </a:cubicBezTo>
                <a:cubicBezTo>
                  <a:pt x="5442327" y="-26473"/>
                  <a:pt x="5598463" y="7328"/>
                  <a:pt x="5897880" y="0"/>
                </a:cubicBezTo>
                <a:cubicBezTo>
                  <a:pt x="5898716" y="13055"/>
                  <a:pt x="5897707" y="18641"/>
                  <a:pt x="5897880" y="27432"/>
                </a:cubicBezTo>
                <a:cubicBezTo>
                  <a:pt x="5682742" y="40412"/>
                  <a:pt x="5520014" y="23844"/>
                  <a:pt x="5419496" y="27432"/>
                </a:cubicBezTo>
                <a:cubicBezTo>
                  <a:pt x="5318978" y="31020"/>
                  <a:pt x="5012864" y="6698"/>
                  <a:pt x="4882134" y="27432"/>
                </a:cubicBezTo>
                <a:cubicBezTo>
                  <a:pt x="4751404" y="48166"/>
                  <a:pt x="4313676" y="5207"/>
                  <a:pt x="4167835" y="27432"/>
                </a:cubicBezTo>
                <a:cubicBezTo>
                  <a:pt x="4021994" y="49657"/>
                  <a:pt x="3715729" y="59193"/>
                  <a:pt x="3394558" y="27432"/>
                </a:cubicBezTo>
                <a:cubicBezTo>
                  <a:pt x="3073387" y="-4329"/>
                  <a:pt x="3093227" y="38972"/>
                  <a:pt x="2798216" y="27432"/>
                </a:cubicBezTo>
                <a:cubicBezTo>
                  <a:pt x="2503205" y="15892"/>
                  <a:pt x="2297615" y="31603"/>
                  <a:pt x="2024939" y="27432"/>
                </a:cubicBezTo>
                <a:cubicBezTo>
                  <a:pt x="1752263" y="23261"/>
                  <a:pt x="1629814" y="3659"/>
                  <a:pt x="1487576" y="27432"/>
                </a:cubicBezTo>
                <a:cubicBezTo>
                  <a:pt x="1345338" y="51205"/>
                  <a:pt x="1238885" y="24954"/>
                  <a:pt x="1009193" y="27432"/>
                </a:cubicBezTo>
                <a:cubicBezTo>
                  <a:pt x="779501" y="29910"/>
                  <a:pt x="441829" y="-15535"/>
                  <a:pt x="0" y="27432"/>
                </a:cubicBezTo>
                <a:cubicBezTo>
                  <a:pt x="988" y="17221"/>
                  <a:pt x="-970" y="7538"/>
                  <a:pt x="0" y="0"/>
                </a:cubicBezTo>
                <a:close/>
              </a:path>
              <a:path w="5897880" h="27432" stroke="0" extrusionOk="0">
                <a:moveTo>
                  <a:pt x="0" y="0"/>
                </a:moveTo>
                <a:cubicBezTo>
                  <a:pt x="196299" y="-26676"/>
                  <a:pt x="463834" y="6738"/>
                  <a:pt x="596341" y="0"/>
                </a:cubicBezTo>
                <a:cubicBezTo>
                  <a:pt x="728848" y="-6738"/>
                  <a:pt x="857267" y="1845"/>
                  <a:pt x="1074725" y="0"/>
                </a:cubicBezTo>
                <a:cubicBezTo>
                  <a:pt x="1292183" y="-1845"/>
                  <a:pt x="1545672" y="3744"/>
                  <a:pt x="1848002" y="0"/>
                </a:cubicBezTo>
                <a:cubicBezTo>
                  <a:pt x="2150332" y="-3744"/>
                  <a:pt x="2306688" y="-14526"/>
                  <a:pt x="2444344" y="0"/>
                </a:cubicBezTo>
                <a:cubicBezTo>
                  <a:pt x="2582000" y="14526"/>
                  <a:pt x="2761095" y="-11862"/>
                  <a:pt x="3040685" y="0"/>
                </a:cubicBezTo>
                <a:cubicBezTo>
                  <a:pt x="3320275" y="11862"/>
                  <a:pt x="3622320" y="-32867"/>
                  <a:pt x="3813962" y="0"/>
                </a:cubicBezTo>
                <a:cubicBezTo>
                  <a:pt x="4005604" y="32867"/>
                  <a:pt x="4117810" y="-10778"/>
                  <a:pt x="4351325" y="0"/>
                </a:cubicBezTo>
                <a:cubicBezTo>
                  <a:pt x="4584840" y="10778"/>
                  <a:pt x="4963783" y="-32384"/>
                  <a:pt x="5124602" y="0"/>
                </a:cubicBezTo>
                <a:cubicBezTo>
                  <a:pt x="5285421" y="32384"/>
                  <a:pt x="5705238" y="-29538"/>
                  <a:pt x="5897880" y="0"/>
                </a:cubicBezTo>
                <a:cubicBezTo>
                  <a:pt x="5898677" y="11634"/>
                  <a:pt x="5899083" y="16994"/>
                  <a:pt x="5897880" y="27432"/>
                </a:cubicBezTo>
                <a:cubicBezTo>
                  <a:pt x="5630425" y="7719"/>
                  <a:pt x="5532865" y="21388"/>
                  <a:pt x="5242560" y="27432"/>
                </a:cubicBezTo>
                <a:cubicBezTo>
                  <a:pt x="4952255" y="33476"/>
                  <a:pt x="4783060" y="14892"/>
                  <a:pt x="4646219" y="27432"/>
                </a:cubicBezTo>
                <a:cubicBezTo>
                  <a:pt x="4509378" y="39972"/>
                  <a:pt x="4163771" y="-4851"/>
                  <a:pt x="3872941" y="27432"/>
                </a:cubicBezTo>
                <a:cubicBezTo>
                  <a:pt x="3582111" y="59715"/>
                  <a:pt x="3362704" y="7742"/>
                  <a:pt x="3099664" y="27432"/>
                </a:cubicBezTo>
                <a:cubicBezTo>
                  <a:pt x="2836624" y="47122"/>
                  <a:pt x="2747441" y="28801"/>
                  <a:pt x="2562301" y="27432"/>
                </a:cubicBezTo>
                <a:cubicBezTo>
                  <a:pt x="2377161" y="26063"/>
                  <a:pt x="2104946" y="30879"/>
                  <a:pt x="1906981" y="27432"/>
                </a:cubicBezTo>
                <a:cubicBezTo>
                  <a:pt x="1709016" y="23985"/>
                  <a:pt x="1304654" y="6821"/>
                  <a:pt x="1133704" y="27432"/>
                </a:cubicBezTo>
                <a:cubicBezTo>
                  <a:pt x="962754" y="48043"/>
                  <a:pt x="457048" y="12129"/>
                  <a:pt x="0" y="27432"/>
                </a:cubicBezTo>
                <a:cubicBezTo>
                  <a:pt x="894" y="14250"/>
                  <a:pt x="667" y="11053"/>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
            <a:extLst>
              <a:ext uri="{FF2B5EF4-FFF2-40B4-BE49-F238E27FC236}">
                <a16:creationId xmlns:a16="http://schemas.microsoft.com/office/drawing/2014/main" id="{53BEA983-EAAB-42FB-84E9-E77708168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6" y="5440680"/>
            <a:ext cx="3200400" cy="27432"/>
          </a:xfrm>
          <a:custGeom>
            <a:avLst/>
            <a:gdLst>
              <a:gd name="connsiteX0" fmla="*/ 0 w 3200400"/>
              <a:gd name="connsiteY0" fmla="*/ 0 h 27432"/>
              <a:gd name="connsiteX1" fmla="*/ 608076 w 3200400"/>
              <a:gd name="connsiteY1" fmla="*/ 0 h 27432"/>
              <a:gd name="connsiteX2" fmla="*/ 1248156 w 3200400"/>
              <a:gd name="connsiteY2" fmla="*/ 0 h 27432"/>
              <a:gd name="connsiteX3" fmla="*/ 1920240 w 3200400"/>
              <a:gd name="connsiteY3" fmla="*/ 0 h 27432"/>
              <a:gd name="connsiteX4" fmla="*/ 2592324 w 3200400"/>
              <a:gd name="connsiteY4" fmla="*/ 0 h 27432"/>
              <a:gd name="connsiteX5" fmla="*/ 3200400 w 3200400"/>
              <a:gd name="connsiteY5" fmla="*/ 0 h 27432"/>
              <a:gd name="connsiteX6" fmla="*/ 3200400 w 3200400"/>
              <a:gd name="connsiteY6" fmla="*/ 27432 h 27432"/>
              <a:gd name="connsiteX7" fmla="*/ 2496312 w 3200400"/>
              <a:gd name="connsiteY7" fmla="*/ 27432 h 27432"/>
              <a:gd name="connsiteX8" fmla="*/ 1792224 w 3200400"/>
              <a:gd name="connsiteY8" fmla="*/ 27432 h 27432"/>
              <a:gd name="connsiteX9" fmla="*/ 1152144 w 3200400"/>
              <a:gd name="connsiteY9" fmla="*/ 27432 h 27432"/>
              <a:gd name="connsiteX10" fmla="*/ 0 w 3200400"/>
              <a:gd name="connsiteY10" fmla="*/ 27432 h 27432"/>
              <a:gd name="connsiteX11" fmla="*/ 0 w 320040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400" h="27432" fill="none" extrusionOk="0">
                <a:moveTo>
                  <a:pt x="0" y="0"/>
                </a:moveTo>
                <a:cubicBezTo>
                  <a:pt x="176560" y="-17034"/>
                  <a:pt x="345323" y="-28956"/>
                  <a:pt x="608076" y="0"/>
                </a:cubicBezTo>
                <a:cubicBezTo>
                  <a:pt x="870829" y="28956"/>
                  <a:pt x="955637" y="-27357"/>
                  <a:pt x="1248156" y="0"/>
                </a:cubicBezTo>
                <a:cubicBezTo>
                  <a:pt x="1540675" y="27357"/>
                  <a:pt x="1624069" y="30558"/>
                  <a:pt x="1920240" y="0"/>
                </a:cubicBezTo>
                <a:cubicBezTo>
                  <a:pt x="2216411" y="-30558"/>
                  <a:pt x="2344585" y="12271"/>
                  <a:pt x="2592324" y="0"/>
                </a:cubicBezTo>
                <a:cubicBezTo>
                  <a:pt x="2840063" y="-12271"/>
                  <a:pt x="2987913" y="7129"/>
                  <a:pt x="3200400" y="0"/>
                </a:cubicBezTo>
                <a:cubicBezTo>
                  <a:pt x="3199234" y="7395"/>
                  <a:pt x="3200445" y="21864"/>
                  <a:pt x="3200400" y="27432"/>
                </a:cubicBezTo>
                <a:cubicBezTo>
                  <a:pt x="2991642" y="45977"/>
                  <a:pt x="2778729" y="1200"/>
                  <a:pt x="2496312" y="27432"/>
                </a:cubicBezTo>
                <a:cubicBezTo>
                  <a:pt x="2213895" y="53664"/>
                  <a:pt x="2080041" y="8460"/>
                  <a:pt x="1792224" y="27432"/>
                </a:cubicBezTo>
                <a:cubicBezTo>
                  <a:pt x="1504407" y="46404"/>
                  <a:pt x="1357364" y="6320"/>
                  <a:pt x="1152144" y="27432"/>
                </a:cubicBezTo>
                <a:cubicBezTo>
                  <a:pt x="946924" y="48544"/>
                  <a:pt x="515176" y="61411"/>
                  <a:pt x="0" y="27432"/>
                </a:cubicBezTo>
                <a:cubicBezTo>
                  <a:pt x="-503" y="20663"/>
                  <a:pt x="1168" y="5855"/>
                  <a:pt x="0" y="0"/>
                </a:cubicBezTo>
                <a:close/>
              </a:path>
              <a:path w="3200400" h="27432" stroke="0" extrusionOk="0">
                <a:moveTo>
                  <a:pt x="0" y="0"/>
                </a:moveTo>
                <a:cubicBezTo>
                  <a:pt x="273892" y="-2049"/>
                  <a:pt x="368520" y="4190"/>
                  <a:pt x="608076" y="0"/>
                </a:cubicBezTo>
                <a:cubicBezTo>
                  <a:pt x="847632" y="-4190"/>
                  <a:pt x="971999" y="7437"/>
                  <a:pt x="1152144" y="0"/>
                </a:cubicBezTo>
                <a:cubicBezTo>
                  <a:pt x="1332289" y="-7437"/>
                  <a:pt x="1665848" y="24107"/>
                  <a:pt x="1856232" y="0"/>
                </a:cubicBezTo>
                <a:cubicBezTo>
                  <a:pt x="2046616" y="-24107"/>
                  <a:pt x="2167965" y="18079"/>
                  <a:pt x="2464308" y="0"/>
                </a:cubicBezTo>
                <a:cubicBezTo>
                  <a:pt x="2760651" y="-18079"/>
                  <a:pt x="2877599" y="28161"/>
                  <a:pt x="3200400" y="0"/>
                </a:cubicBezTo>
                <a:cubicBezTo>
                  <a:pt x="3200593" y="12649"/>
                  <a:pt x="3199412" y="17989"/>
                  <a:pt x="3200400" y="27432"/>
                </a:cubicBezTo>
                <a:cubicBezTo>
                  <a:pt x="2978255" y="22115"/>
                  <a:pt x="2854979" y="18349"/>
                  <a:pt x="2560320" y="27432"/>
                </a:cubicBezTo>
                <a:cubicBezTo>
                  <a:pt x="2265661" y="36515"/>
                  <a:pt x="2043241" y="2929"/>
                  <a:pt x="1856232" y="27432"/>
                </a:cubicBezTo>
                <a:cubicBezTo>
                  <a:pt x="1669223" y="51935"/>
                  <a:pt x="1428863" y="5228"/>
                  <a:pt x="1312164" y="27432"/>
                </a:cubicBezTo>
                <a:cubicBezTo>
                  <a:pt x="1195465" y="49636"/>
                  <a:pt x="838125" y="31438"/>
                  <a:pt x="672084" y="27432"/>
                </a:cubicBezTo>
                <a:cubicBezTo>
                  <a:pt x="506043" y="23426"/>
                  <a:pt x="200317" y="-1243"/>
                  <a:pt x="0" y="27432"/>
                </a:cubicBezTo>
                <a:cubicBezTo>
                  <a:pt x="1300" y="19678"/>
                  <a:pt x="-86" y="1204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03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sp>
        <p:nvSpPr>
          <p:cNvPr id="1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C97BFC"/>
          </a:solidFill>
          <a:ln w="34925">
            <a:solidFill>
              <a:srgbClr val="C97BF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AC4DBD8-CBE4-D944-9E8C-907D6B6632AF}"/>
              </a:ext>
            </a:extLst>
          </p:cNvPr>
          <p:cNvSpPr txBox="1"/>
          <p:nvPr/>
        </p:nvSpPr>
        <p:spPr>
          <a:xfrm>
            <a:off x="4654295" y="786384"/>
            <a:ext cx="6894576" cy="1600200"/>
          </a:xfrm>
          <a:prstGeom prst="rect">
            <a:avLst/>
          </a:prstGeom>
        </p:spPr>
        <p:txBody>
          <a:bodyPr vert="horz" lIns="91440" tIns="45720" rIns="91440" bIns="45720" rtlCol="0" anchor="ctr">
            <a:normAutofit/>
          </a:bodyPr>
          <a:lstStyle/>
          <a:p>
            <a:pPr>
              <a:lnSpc>
                <a:spcPct val="110000"/>
              </a:lnSpc>
              <a:spcAft>
                <a:spcPts val="600"/>
              </a:spcAft>
            </a:pPr>
            <a:r>
              <a:rPr lang="en-US" sz="2000" dirty="0">
                <a:latin typeface="+mj-lt"/>
              </a:rPr>
              <a:t>Further Cleaning of USER Data </a:t>
            </a:r>
          </a:p>
        </p:txBody>
      </p:sp>
      <p:pic>
        <p:nvPicPr>
          <p:cNvPr id="5" name="Picture 4">
            <a:extLst>
              <a:ext uri="{FF2B5EF4-FFF2-40B4-BE49-F238E27FC236}">
                <a16:creationId xmlns:a16="http://schemas.microsoft.com/office/drawing/2014/main" id="{3C2E1099-F4FB-AB47-9516-736CB445C065}"/>
              </a:ext>
            </a:extLst>
          </p:cNvPr>
          <p:cNvPicPr>
            <a:picLocks noChangeAspect="1"/>
          </p:cNvPicPr>
          <p:nvPr/>
        </p:nvPicPr>
        <p:blipFill>
          <a:blip r:embed="rId4"/>
          <a:stretch>
            <a:fillRect/>
          </a:stretch>
        </p:blipFill>
        <p:spPr>
          <a:xfrm>
            <a:off x="5169408" y="2414436"/>
            <a:ext cx="4187951" cy="2753577"/>
          </a:xfrm>
          <a:prstGeom prst="rect">
            <a:avLst/>
          </a:prstGeom>
        </p:spPr>
      </p:pic>
      <p:pic>
        <p:nvPicPr>
          <p:cNvPr id="4" name="Picture 3">
            <a:extLst>
              <a:ext uri="{FF2B5EF4-FFF2-40B4-BE49-F238E27FC236}">
                <a16:creationId xmlns:a16="http://schemas.microsoft.com/office/drawing/2014/main" id="{1D96DA40-B7A3-6240-97A4-C5CA2D2F3DAC}"/>
              </a:ext>
            </a:extLst>
          </p:cNvPr>
          <p:cNvPicPr>
            <a:picLocks noChangeAspect="1"/>
          </p:cNvPicPr>
          <p:nvPr/>
        </p:nvPicPr>
        <p:blipFill>
          <a:blip r:embed="rId5"/>
          <a:stretch>
            <a:fillRect/>
          </a:stretch>
        </p:blipFill>
        <p:spPr>
          <a:xfrm>
            <a:off x="152400" y="2386584"/>
            <a:ext cx="4864608" cy="2821473"/>
          </a:xfrm>
          <a:prstGeom prst="rect">
            <a:avLst/>
          </a:prstGeom>
        </p:spPr>
      </p:pic>
      <p:pic>
        <p:nvPicPr>
          <p:cNvPr id="7" name="Picture 6">
            <a:extLst>
              <a:ext uri="{FF2B5EF4-FFF2-40B4-BE49-F238E27FC236}">
                <a16:creationId xmlns:a16="http://schemas.microsoft.com/office/drawing/2014/main" id="{7D631CB6-5D5B-B740-B2E1-1F8658E6F0B8}"/>
              </a:ext>
            </a:extLst>
          </p:cNvPr>
          <p:cNvPicPr>
            <a:picLocks noChangeAspect="1"/>
          </p:cNvPicPr>
          <p:nvPr/>
        </p:nvPicPr>
        <p:blipFill>
          <a:blip r:embed="rId6"/>
          <a:stretch>
            <a:fillRect/>
          </a:stretch>
        </p:blipFill>
        <p:spPr>
          <a:xfrm>
            <a:off x="731519" y="5284677"/>
            <a:ext cx="5023884" cy="1390443"/>
          </a:xfrm>
          <a:prstGeom prst="rect">
            <a:avLst/>
          </a:prstGeom>
        </p:spPr>
      </p:pic>
    </p:spTree>
    <p:extLst>
      <p:ext uri="{BB962C8B-B14F-4D97-AF65-F5344CB8AC3E}">
        <p14:creationId xmlns:p14="http://schemas.microsoft.com/office/powerpoint/2010/main" val="758985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0" name="Rectangle 29">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A5E06D-D948-6645-A154-91B06C91B029}"/>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lnSpc>
                <a:spcPct val="90000"/>
              </a:lnSpc>
            </a:pPr>
            <a:r>
              <a:rPr lang="en-US" sz="5500"/>
              <a:t>Analyze tweets to find out flights that are delayed for the routes selected in assignment 2</a:t>
            </a:r>
          </a:p>
        </p:txBody>
      </p:sp>
      <p:pic>
        <p:nvPicPr>
          <p:cNvPr id="3" name="Graphic 2" descr="Aeroplane">
            <a:extLst>
              <a:ext uri="{FF2B5EF4-FFF2-40B4-BE49-F238E27FC236}">
                <a16:creationId xmlns:a16="http://schemas.microsoft.com/office/drawing/2014/main" id="{E9E08E7C-71DF-E443-8FFB-5E6F70256C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32"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6"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8"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600173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4C9EFA"/>
          </a:solidFill>
          <a:ln w="38100" cap="rnd">
            <a:solidFill>
              <a:srgbClr val="4C9E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A995F4-3AEB-724C-8B02-2C29B64B0ECC}"/>
              </a:ext>
            </a:extLst>
          </p:cNvPr>
          <p:cNvSpPr>
            <a:spLocks noGrp="1"/>
          </p:cNvSpPr>
          <p:nvPr>
            <p:ph idx="1"/>
          </p:nvPr>
        </p:nvSpPr>
        <p:spPr>
          <a:xfrm>
            <a:off x="572493" y="2071316"/>
            <a:ext cx="3941064" cy="4119172"/>
          </a:xfrm>
        </p:spPr>
        <p:txBody>
          <a:bodyPr anchor="t">
            <a:normAutofit lnSpcReduction="10000"/>
          </a:bodyPr>
          <a:lstStyle/>
          <a:p>
            <a:pPr marL="0" indent="0">
              <a:lnSpc>
                <a:spcPct val="100000"/>
              </a:lnSpc>
              <a:buNone/>
            </a:pPr>
            <a:r>
              <a:rPr lang="en-US" sz="1500" dirty="0">
                <a:latin typeface="Apple Braille" pitchFamily="2" charset="0"/>
              </a:rPr>
              <a:t>SELECT DISTINCT(Status), COUNT(STATUS) OVER(PARTITION BY Status) as </a:t>
            </a:r>
            <a:r>
              <a:rPr lang="en-US" sz="1500" dirty="0" err="1">
                <a:latin typeface="Apple Braille" pitchFamily="2" charset="0"/>
              </a:rPr>
              <a:t>Total_Tweets</a:t>
            </a:r>
            <a:endParaRPr lang="en-US" sz="1500" dirty="0">
              <a:latin typeface="Apple Braille" pitchFamily="2" charset="0"/>
            </a:endParaRPr>
          </a:p>
          <a:p>
            <a:pPr marL="0" indent="0">
              <a:lnSpc>
                <a:spcPct val="100000"/>
              </a:lnSpc>
              <a:buNone/>
            </a:pPr>
            <a:r>
              <a:rPr lang="en-US" sz="1500" dirty="0">
                <a:latin typeface="Apple Braille" pitchFamily="2" charset="0"/>
              </a:rPr>
              <a:t>FROM</a:t>
            </a:r>
          </a:p>
          <a:p>
            <a:pPr marL="0" indent="0">
              <a:lnSpc>
                <a:spcPct val="100000"/>
              </a:lnSpc>
              <a:buNone/>
            </a:pPr>
            <a:r>
              <a:rPr lang="en-US" sz="1500" dirty="0">
                <a:latin typeface="Apple Braille" pitchFamily="2" charset="0"/>
              </a:rPr>
              <a:t>(SELECT Time,</a:t>
            </a:r>
          </a:p>
          <a:p>
            <a:pPr marL="0" indent="0">
              <a:lnSpc>
                <a:spcPct val="100000"/>
              </a:lnSpc>
              <a:buNone/>
            </a:pPr>
            <a:r>
              <a:rPr lang="en-US" sz="1500" dirty="0">
                <a:latin typeface="Apple Braille" pitchFamily="2" charset="0"/>
              </a:rPr>
              <a:t>CASE WHEN text like ('%United%') then 'UA'</a:t>
            </a:r>
          </a:p>
          <a:p>
            <a:pPr marL="0" indent="0">
              <a:lnSpc>
                <a:spcPct val="100000"/>
              </a:lnSpc>
              <a:buNone/>
            </a:pPr>
            <a:r>
              <a:rPr lang="en-US" sz="1500" dirty="0">
                <a:latin typeface="Apple Braille" pitchFamily="2" charset="0"/>
              </a:rPr>
              <a:t>WHEN text like ('%American%') then 'AA'</a:t>
            </a:r>
          </a:p>
          <a:p>
            <a:pPr marL="0" indent="0">
              <a:lnSpc>
                <a:spcPct val="100000"/>
              </a:lnSpc>
              <a:buNone/>
            </a:pPr>
            <a:r>
              <a:rPr lang="en-US" sz="1500" dirty="0">
                <a:latin typeface="Apple Braille" pitchFamily="2" charset="0"/>
              </a:rPr>
              <a:t>WHEN text like ('%Delta%') then 'DA'</a:t>
            </a:r>
          </a:p>
          <a:p>
            <a:pPr marL="0" indent="0">
              <a:lnSpc>
                <a:spcPct val="100000"/>
              </a:lnSpc>
              <a:buNone/>
            </a:pPr>
            <a:r>
              <a:rPr lang="en-US" sz="1500" dirty="0">
                <a:latin typeface="Apple Braille" pitchFamily="2" charset="0"/>
              </a:rPr>
              <a:t>ELSE 'OTHERS'</a:t>
            </a:r>
          </a:p>
          <a:p>
            <a:pPr marL="0" indent="0">
              <a:lnSpc>
                <a:spcPct val="100000"/>
              </a:lnSpc>
              <a:buNone/>
            </a:pPr>
            <a:r>
              <a:rPr lang="en-US" sz="1500" dirty="0">
                <a:latin typeface="Apple Braille" pitchFamily="2" charset="0"/>
              </a:rPr>
              <a:t>END as </a:t>
            </a:r>
            <a:r>
              <a:rPr lang="en-US" sz="1500" dirty="0" err="1">
                <a:latin typeface="Apple Braille" pitchFamily="2" charset="0"/>
              </a:rPr>
              <a:t>Status,text</a:t>
            </a:r>
            <a:endParaRPr lang="en-US" sz="1500" dirty="0">
              <a:latin typeface="Apple Braille" pitchFamily="2" charset="0"/>
            </a:endParaRPr>
          </a:p>
          <a:p>
            <a:pPr marL="0" indent="0">
              <a:lnSpc>
                <a:spcPct val="100000"/>
              </a:lnSpc>
              <a:buNone/>
            </a:pPr>
            <a:r>
              <a:rPr lang="en-US" sz="1500" dirty="0">
                <a:latin typeface="Apple Braille" pitchFamily="2" charset="0"/>
              </a:rPr>
              <a:t>FROM `big-data-assignment1-331623.Flight_Twitter_BD3.tweets_cleaned` )temp</a:t>
            </a:r>
          </a:p>
          <a:p>
            <a:pPr marL="0" indent="0">
              <a:lnSpc>
                <a:spcPct val="100000"/>
              </a:lnSpc>
              <a:buNone/>
            </a:pPr>
            <a:endParaRPr lang="en-US" sz="1500" dirty="0">
              <a:latin typeface="Apple Braille" pitchFamily="2" charset="0"/>
            </a:endParaRPr>
          </a:p>
          <a:p>
            <a:pPr marL="0" indent="0">
              <a:lnSpc>
                <a:spcPct val="100000"/>
              </a:lnSpc>
              <a:buNone/>
            </a:pPr>
            <a:endParaRPr lang="en-US" sz="1500" dirty="0">
              <a:latin typeface="Apple Braille" pitchFamily="2" charset="0"/>
            </a:endParaRPr>
          </a:p>
        </p:txBody>
      </p:sp>
      <p:pic>
        <p:nvPicPr>
          <p:cNvPr id="4" name="Picture 3">
            <a:extLst>
              <a:ext uri="{FF2B5EF4-FFF2-40B4-BE49-F238E27FC236}">
                <a16:creationId xmlns:a16="http://schemas.microsoft.com/office/drawing/2014/main" id="{97B0E9D3-2859-C646-8FEA-2E6042ACCF83}"/>
              </a:ext>
            </a:extLst>
          </p:cNvPr>
          <p:cNvPicPr>
            <a:picLocks noChangeAspect="1"/>
          </p:cNvPicPr>
          <p:nvPr/>
        </p:nvPicPr>
        <p:blipFill rotWithShape="1">
          <a:blip r:embed="rId2"/>
          <a:srcRect r="50935"/>
          <a:stretch/>
        </p:blipFill>
        <p:spPr>
          <a:xfrm>
            <a:off x="4513558" y="2163336"/>
            <a:ext cx="7103164" cy="4027151"/>
          </a:xfrm>
          <a:prstGeom prst="rect">
            <a:avLst/>
          </a:prstGeom>
        </p:spPr>
      </p:pic>
      <p:sp>
        <p:nvSpPr>
          <p:cNvPr id="5" name="TextBox 4">
            <a:extLst>
              <a:ext uri="{FF2B5EF4-FFF2-40B4-BE49-F238E27FC236}">
                <a16:creationId xmlns:a16="http://schemas.microsoft.com/office/drawing/2014/main" id="{FD94F81C-4725-CF4D-AB17-E3DE77EF179C}"/>
              </a:ext>
            </a:extLst>
          </p:cNvPr>
          <p:cNvSpPr txBox="1"/>
          <p:nvPr/>
        </p:nvSpPr>
        <p:spPr>
          <a:xfrm>
            <a:off x="709218" y="1149561"/>
            <a:ext cx="10576560" cy="646331"/>
          </a:xfrm>
          <a:prstGeom prst="rect">
            <a:avLst/>
          </a:prstGeom>
          <a:noFill/>
        </p:spPr>
        <p:txBody>
          <a:bodyPr wrap="square" rtlCol="0">
            <a:spAutoFit/>
          </a:bodyPr>
          <a:lstStyle/>
          <a:p>
            <a:r>
              <a:rPr lang="en-US" sz="3600" dirty="0">
                <a:latin typeface="+mj-lt"/>
              </a:rPr>
              <a:t>Total Tweets made on airlines</a:t>
            </a:r>
          </a:p>
        </p:txBody>
      </p:sp>
    </p:spTree>
    <p:extLst>
      <p:ext uri="{BB962C8B-B14F-4D97-AF65-F5344CB8AC3E}">
        <p14:creationId xmlns:p14="http://schemas.microsoft.com/office/powerpoint/2010/main" val="369546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4C9EFA"/>
          </a:solidFill>
          <a:ln w="38100" cap="rnd">
            <a:solidFill>
              <a:srgbClr val="4C9E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A995F4-3AEB-724C-8B02-2C29B64B0ECC}"/>
              </a:ext>
            </a:extLst>
          </p:cNvPr>
          <p:cNvSpPr>
            <a:spLocks noGrp="1"/>
          </p:cNvSpPr>
          <p:nvPr>
            <p:ph idx="1"/>
          </p:nvPr>
        </p:nvSpPr>
        <p:spPr>
          <a:xfrm>
            <a:off x="572493" y="2071316"/>
            <a:ext cx="3941064" cy="4119172"/>
          </a:xfrm>
        </p:spPr>
        <p:txBody>
          <a:bodyPr anchor="t">
            <a:normAutofit/>
          </a:bodyPr>
          <a:lstStyle/>
          <a:p>
            <a:pPr marL="0" indent="0">
              <a:lnSpc>
                <a:spcPct val="100000"/>
              </a:lnSpc>
              <a:buNone/>
            </a:pPr>
            <a:r>
              <a:rPr lang="en-US" sz="1500" dirty="0">
                <a:latin typeface="Apple Braille" pitchFamily="2" charset="0"/>
              </a:rPr>
              <a:t>SELECT Time,</a:t>
            </a:r>
          </a:p>
          <a:p>
            <a:pPr marL="0" indent="0">
              <a:lnSpc>
                <a:spcPct val="100000"/>
              </a:lnSpc>
              <a:buNone/>
            </a:pPr>
            <a:r>
              <a:rPr lang="en-US" sz="1500" dirty="0">
                <a:latin typeface="Apple Braille" pitchFamily="2" charset="0"/>
              </a:rPr>
              <a:t>CASE WHEN text like ('%United%') then 'UA'</a:t>
            </a:r>
          </a:p>
          <a:p>
            <a:pPr marL="0" indent="0">
              <a:lnSpc>
                <a:spcPct val="100000"/>
              </a:lnSpc>
              <a:buNone/>
            </a:pPr>
            <a:r>
              <a:rPr lang="en-US" sz="1500" dirty="0">
                <a:latin typeface="Apple Braille" pitchFamily="2" charset="0"/>
              </a:rPr>
              <a:t>WHEN text like ('%American%') then 'AA'</a:t>
            </a:r>
          </a:p>
          <a:p>
            <a:pPr marL="0" indent="0">
              <a:lnSpc>
                <a:spcPct val="100000"/>
              </a:lnSpc>
              <a:buNone/>
            </a:pPr>
            <a:r>
              <a:rPr lang="en-US" sz="1500" dirty="0">
                <a:latin typeface="Apple Braille" pitchFamily="2" charset="0"/>
              </a:rPr>
              <a:t>WHEN text like ('%Delta%') then 'DA'</a:t>
            </a:r>
          </a:p>
          <a:p>
            <a:pPr marL="0" indent="0">
              <a:lnSpc>
                <a:spcPct val="100000"/>
              </a:lnSpc>
              <a:buNone/>
            </a:pPr>
            <a:r>
              <a:rPr lang="en-US" sz="1500" dirty="0">
                <a:latin typeface="Apple Braille" pitchFamily="2" charset="0"/>
              </a:rPr>
              <a:t>ELSE 'OTHERS'</a:t>
            </a:r>
          </a:p>
          <a:p>
            <a:pPr marL="0" indent="0">
              <a:lnSpc>
                <a:spcPct val="100000"/>
              </a:lnSpc>
              <a:buNone/>
            </a:pPr>
            <a:r>
              <a:rPr lang="en-US" sz="1500" dirty="0">
                <a:latin typeface="Apple Braille" pitchFamily="2" charset="0"/>
              </a:rPr>
              <a:t>END as </a:t>
            </a:r>
            <a:r>
              <a:rPr lang="en-US" sz="1500" dirty="0" err="1">
                <a:latin typeface="Apple Braille" pitchFamily="2" charset="0"/>
              </a:rPr>
              <a:t>Status,text</a:t>
            </a:r>
            <a:endParaRPr lang="en-US" sz="1500" dirty="0">
              <a:latin typeface="Apple Braille" pitchFamily="2" charset="0"/>
            </a:endParaRPr>
          </a:p>
          <a:p>
            <a:pPr marL="0" indent="0">
              <a:lnSpc>
                <a:spcPct val="100000"/>
              </a:lnSpc>
              <a:buNone/>
            </a:pPr>
            <a:r>
              <a:rPr lang="en-US" sz="1500" dirty="0">
                <a:latin typeface="Apple Braille" pitchFamily="2" charset="0"/>
              </a:rPr>
              <a:t>FROM `big-data-assignment1-331623.Flight_Twitter_BD3.tweets_cleaned`</a:t>
            </a:r>
          </a:p>
          <a:p>
            <a:pPr marL="0" indent="0">
              <a:lnSpc>
                <a:spcPct val="100000"/>
              </a:lnSpc>
              <a:buNone/>
            </a:pPr>
            <a:endParaRPr lang="en-US" sz="1500" dirty="0">
              <a:latin typeface="Apple Braille" pitchFamily="2" charset="0"/>
            </a:endParaRPr>
          </a:p>
          <a:p>
            <a:pPr marL="0" indent="0">
              <a:lnSpc>
                <a:spcPct val="100000"/>
              </a:lnSpc>
              <a:buNone/>
            </a:pPr>
            <a:endParaRPr lang="en-US" sz="1500" dirty="0">
              <a:latin typeface="Apple Braille" pitchFamily="2" charset="0"/>
            </a:endParaRPr>
          </a:p>
        </p:txBody>
      </p:sp>
      <p:sp>
        <p:nvSpPr>
          <p:cNvPr id="5" name="TextBox 4">
            <a:extLst>
              <a:ext uri="{FF2B5EF4-FFF2-40B4-BE49-F238E27FC236}">
                <a16:creationId xmlns:a16="http://schemas.microsoft.com/office/drawing/2014/main" id="{FD94F81C-4725-CF4D-AB17-E3DE77EF179C}"/>
              </a:ext>
            </a:extLst>
          </p:cNvPr>
          <p:cNvSpPr txBox="1"/>
          <p:nvPr/>
        </p:nvSpPr>
        <p:spPr>
          <a:xfrm>
            <a:off x="709218" y="1149561"/>
            <a:ext cx="10576560" cy="646331"/>
          </a:xfrm>
          <a:prstGeom prst="rect">
            <a:avLst/>
          </a:prstGeom>
          <a:noFill/>
        </p:spPr>
        <p:txBody>
          <a:bodyPr wrap="square" rtlCol="0">
            <a:spAutoFit/>
          </a:bodyPr>
          <a:lstStyle/>
          <a:p>
            <a:r>
              <a:rPr lang="en-US" sz="3600" dirty="0">
                <a:latin typeface="+mj-lt"/>
              </a:rPr>
              <a:t>TWEETS AND TEXT ANALYSIS made on airlines</a:t>
            </a:r>
          </a:p>
        </p:txBody>
      </p:sp>
      <p:pic>
        <p:nvPicPr>
          <p:cNvPr id="2" name="Picture 1">
            <a:extLst>
              <a:ext uri="{FF2B5EF4-FFF2-40B4-BE49-F238E27FC236}">
                <a16:creationId xmlns:a16="http://schemas.microsoft.com/office/drawing/2014/main" id="{7C167E19-CE85-424A-9C80-5D64465242AB}"/>
              </a:ext>
            </a:extLst>
          </p:cNvPr>
          <p:cNvPicPr>
            <a:picLocks noChangeAspect="1"/>
          </p:cNvPicPr>
          <p:nvPr/>
        </p:nvPicPr>
        <p:blipFill>
          <a:blip r:embed="rId2"/>
          <a:stretch>
            <a:fillRect/>
          </a:stretch>
        </p:blipFill>
        <p:spPr>
          <a:xfrm>
            <a:off x="4513557" y="2102921"/>
            <a:ext cx="7678443" cy="4100884"/>
          </a:xfrm>
          <a:prstGeom prst="rect">
            <a:avLst/>
          </a:prstGeom>
        </p:spPr>
      </p:pic>
    </p:spTree>
    <p:extLst>
      <p:ext uri="{BB962C8B-B14F-4D97-AF65-F5344CB8AC3E}">
        <p14:creationId xmlns:p14="http://schemas.microsoft.com/office/powerpoint/2010/main" val="1759766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4C9EFA"/>
          </a:solidFill>
          <a:ln w="38100" cap="rnd">
            <a:solidFill>
              <a:srgbClr val="4C9E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A995F4-3AEB-724C-8B02-2C29B64B0ECC}"/>
              </a:ext>
            </a:extLst>
          </p:cNvPr>
          <p:cNvSpPr>
            <a:spLocks noGrp="1"/>
          </p:cNvSpPr>
          <p:nvPr>
            <p:ph idx="1"/>
          </p:nvPr>
        </p:nvSpPr>
        <p:spPr>
          <a:xfrm>
            <a:off x="561902" y="1850602"/>
            <a:ext cx="4954977" cy="4989110"/>
          </a:xfrm>
        </p:spPr>
        <p:txBody>
          <a:bodyPr anchor="t">
            <a:normAutofit fontScale="47500" lnSpcReduction="20000"/>
          </a:bodyPr>
          <a:lstStyle/>
          <a:p>
            <a:pPr marL="0" indent="0">
              <a:lnSpc>
                <a:spcPct val="100000"/>
              </a:lnSpc>
              <a:buNone/>
            </a:pPr>
            <a:r>
              <a:rPr lang="en-US" sz="1500" dirty="0">
                <a:latin typeface="Apple Braille" pitchFamily="2" charset="0"/>
              </a:rPr>
              <a:t>SELECT DISTINCT(Airlines), </a:t>
            </a:r>
            <a:r>
              <a:rPr lang="en-US" sz="1500" dirty="0" err="1">
                <a:latin typeface="Apple Braille" pitchFamily="2" charset="0"/>
              </a:rPr>
              <a:t>Scheduled_Arrival_Time</a:t>
            </a:r>
            <a:r>
              <a:rPr lang="en-US" sz="1500" dirty="0">
                <a:latin typeface="Apple Braille" pitchFamily="2" charset="0"/>
              </a:rPr>
              <a:t>, </a:t>
            </a:r>
            <a:r>
              <a:rPr lang="en-US" sz="1500" dirty="0" err="1">
                <a:latin typeface="Apple Braille" pitchFamily="2" charset="0"/>
              </a:rPr>
              <a:t>Scheduled_Depart_Time</a:t>
            </a:r>
            <a:r>
              <a:rPr lang="en-US" sz="1500" dirty="0">
                <a:latin typeface="Apple Braille" pitchFamily="2" charset="0"/>
              </a:rPr>
              <a:t>, count(</a:t>
            </a:r>
            <a:r>
              <a:rPr lang="en-US" sz="1500" dirty="0" err="1">
                <a:latin typeface="Apple Braille" pitchFamily="2" charset="0"/>
              </a:rPr>
              <a:t>Number_of_Tweets_Between</a:t>
            </a:r>
            <a:r>
              <a:rPr lang="en-US" sz="1500" dirty="0">
                <a:latin typeface="Apple Braille" pitchFamily="2" charset="0"/>
              </a:rPr>
              <a:t>) OVER(PARTITION BY </a:t>
            </a:r>
            <a:r>
              <a:rPr lang="en-US" sz="1500" dirty="0" err="1">
                <a:latin typeface="Apple Braille" pitchFamily="2" charset="0"/>
              </a:rPr>
              <a:t>AIrlines</a:t>
            </a:r>
            <a:r>
              <a:rPr lang="en-US" sz="1500" dirty="0">
                <a:latin typeface="Apple Braille" pitchFamily="2" charset="0"/>
              </a:rPr>
              <a:t>, </a:t>
            </a:r>
            <a:r>
              <a:rPr lang="en-US" sz="1500" dirty="0" err="1">
                <a:latin typeface="Apple Braille" pitchFamily="2" charset="0"/>
              </a:rPr>
              <a:t>Scheduled_Arrival_Time</a:t>
            </a:r>
            <a:r>
              <a:rPr lang="en-US" sz="1500" dirty="0">
                <a:latin typeface="Apple Braille" pitchFamily="2" charset="0"/>
              </a:rPr>
              <a:t>, </a:t>
            </a:r>
            <a:r>
              <a:rPr lang="en-US" sz="1500" dirty="0" err="1">
                <a:latin typeface="Apple Braille" pitchFamily="2" charset="0"/>
              </a:rPr>
              <a:t>Scheduled_Depart_Time</a:t>
            </a:r>
            <a:r>
              <a:rPr lang="en-US" sz="1500" dirty="0">
                <a:latin typeface="Apple Braille" pitchFamily="2" charset="0"/>
              </a:rPr>
              <a:t>) as </a:t>
            </a:r>
            <a:r>
              <a:rPr lang="en-US" sz="1500" dirty="0" err="1">
                <a:latin typeface="Apple Braille" pitchFamily="2" charset="0"/>
              </a:rPr>
              <a:t>number_of_tweet</a:t>
            </a:r>
            <a:endParaRPr lang="en-US" sz="1500" dirty="0">
              <a:latin typeface="Apple Braille" pitchFamily="2" charset="0"/>
            </a:endParaRPr>
          </a:p>
          <a:p>
            <a:pPr marL="0" indent="0">
              <a:lnSpc>
                <a:spcPct val="100000"/>
              </a:lnSpc>
              <a:buNone/>
            </a:pPr>
            <a:r>
              <a:rPr lang="en-US" sz="1500" dirty="0">
                <a:latin typeface="Apple Braille" pitchFamily="2" charset="0"/>
              </a:rPr>
              <a:t>FROM</a:t>
            </a:r>
          </a:p>
          <a:p>
            <a:pPr marL="0" indent="0">
              <a:lnSpc>
                <a:spcPct val="100000"/>
              </a:lnSpc>
              <a:buNone/>
            </a:pPr>
            <a:r>
              <a:rPr lang="en-US" sz="1500" dirty="0">
                <a:latin typeface="Apple Braille" pitchFamily="2" charset="0"/>
              </a:rPr>
              <a:t>(SELECT Airlines, </a:t>
            </a:r>
            <a:r>
              <a:rPr lang="en-US" sz="1500" dirty="0" err="1">
                <a:latin typeface="Apple Braille" pitchFamily="2" charset="0"/>
              </a:rPr>
              <a:t>Scheduled_Arrival_Time</a:t>
            </a:r>
            <a:r>
              <a:rPr lang="en-US" sz="1500" dirty="0">
                <a:latin typeface="Apple Braille" pitchFamily="2" charset="0"/>
              </a:rPr>
              <a:t>, </a:t>
            </a:r>
            <a:r>
              <a:rPr lang="en-US" sz="1500" dirty="0" err="1">
                <a:latin typeface="Apple Braille" pitchFamily="2" charset="0"/>
              </a:rPr>
              <a:t>Scheduled_Depart_Time</a:t>
            </a:r>
            <a:r>
              <a:rPr lang="en-US" sz="1500" dirty="0">
                <a:latin typeface="Apple Braille" pitchFamily="2" charset="0"/>
              </a:rPr>
              <a:t>, </a:t>
            </a:r>
            <a:r>
              <a:rPr lang="en-US" sz="1500" dirty="0" err="1">
                <a:latin typeface="Apple Braille" pitchFamily="2" charset="0"/>
              </a:rPr>
              <a:t>temp.Status</a:t>
            </a:r>
            <a:r>
              <a:rPr lang="en-US" sz="1500" dirty="0">
                <a:latin typeface="Apple Braille" pitchFamily="2" charset="0"/>
              </a:rPr>
              <a:t>,</a:t>
            </a:r>
          </a:p>
          <a:p>
            <a:pPr marL="0" indent="0">
              <a:lnSpc>
                <a:spcPct val="100000"/>
              </a:lnSpc>
              <a:buNone/>
            </a:pPr>
            <a:r>
              <a:rPr lang="en-US" sz="1500" dirty="0">
                <a:latin typeface="Apple Braille" pitchFamily="2" charset="0"/>
              </a:rPr>
              <a:t>CASE </a:t>
            </a:r>
          </a:p>
          <a:p>
            <a:pPr marL="0" indent="0">
              <a:lnSpc>
                <a:spcPct val="100000"/>
              </a:lnSpc>
              <a:buNone/>
            </a:pPr>
            <a:r>
              <a:rPr lang="en-US" sz="1500" dirty="0">
                <a:latin typeface="Apple Braille" pitchFamily="2" charset="0"/>
              </a:rPr>
              <a:t>WHEN Times BETWEEN Scheduled_Depart_Time-30 and Scheduled_Arrival_Time+30 and </a:t>
            </a:r>
            <a:r>
              <a:rPr lang="en-US" sz="1500" dirty="0" err="1">
                <a:latin typeface="Apple Braille" pitchFamily="2" charset="0"/>
              </a:rPr>
              <a:t>temp.Status</a:t>
            </a:r>
            <a:r>
              <a:rPr lang="en-US" sz="1500" dirty="0">
                <a:latin typeface="Apple Braille" pitchFamily="2" charset="0"/>
              </a:rPr>
              <a:t>='United Airlines' then 'UAA'</a:t>
            </a:r>
          </a:p>
          <a:p>
            <a:pPr marL="0" indent="0">
              <a:lnSpc>
                <a:spcPct val="100000"/>
              </a:lnSpc>
              <a:buNone/>
            </a:pPr>
            <a:r>
              <a:rPr lang="en-US" sz="1500" dirty="0">
                <a:latin typeface="Apple Braille" pitchFamily="2" charset="0"/>
              </a:rPr>
              <a:t>WHEN Times BETWEEN Scheduled_Depart_Time-30 and Scheduled_Arrival_Time+30 and </a:t>
            </a:r>
            <a:r>
              <a:rPr lang="en-US" sz="1500" dirty="0" err="1">
                <a:latin typeface="Apple Braille" pitchFamily="2" charset="0"/>
              </a:rPr>
              <a:t>temp.Status</a:t>
            </a:r>
            <a:r>
              <a:rPr lang="en-US" sz="1500" dirty="0">
                <a:latin typeface="Apple Braille" pitchFamily="2" charset="0"/>
              </a:rPr>
              <a:t>='American Airlines' then 'AAA'</a:t>
            </a:r>
          </a:p>
          <a:p>
            <a:pPr marL="0" indent="0">
              <a:lnSpc>
                <a:spcPct val="100000"/>
              </a:lnSpc>
              <a:buNone/>
            </a:pPr>
            <a:r>
              <a:rPr lang="en-US" sz="1500" dirty="0">
                <a:latin typeface="Apple Braille" pitchFamily="2" charset="0"/>
              </a:rPr>
              <a:t>WHEN Times BETWEEN Scheduled_Depart_Time-30 and Scheduled_Arrival_Time+30 and </a:t>
            </a:r>
            <a:r>
              <a:rPr lang="en-US" sz="1500" dirty="0" err="1">
                <a:latin typeface="Apple Braille" pitchFamily="2" charset="0"/>
              </a:rPr>
              <a:t>temp.Status</a:t>
            </a:r>
            <a:r>
              <a:rPr lang="en-US" sz="1500" dirty="0">
                <a:latin typeface="Apple Braille" pitchFamily="2" charset="0"/>
              </a:rPr>
              <a:t>='Delta Airlines' then 'DAA'</a:t>
            </a:r>
          </a:p>
          <a:p>
            <a:pPr marL="0" indent="0">
              <a:lnSpc>
                <a:spcPct val="100000"/>
              </a:lnSpc>
              <a:buNone/>
            </a:pPr>
            <a:r>
              <a:rPr lang="en-US" sz="1500" dirty="0">
                <a:latin typeface="Apple Braille" pitchFamily="2" charset="0"/>
              </a:rPr>
              <a:t>ELSE 'Others'</a:t>
            </a:r>
          </a:p>
          <a:p>
            <a:pPr marL="0" indent="0">
              <a:lnSpc>
                <a:spcPct val="100000"/>
              </a:lnSpc>
              <a:buNone/>
            </a:pPr>
            <a:r>
              <a:rPr lang="en-US" sz="1500" dirty="0">
                <a:latin typeface="Apple Braille" pitchFamily="2" charset="0"/>
              </a:rPr>
              <a:t>END AS </a:t>
            </a:r>
            <a:r>
              <a:rPr lang="en-US" sz="1500" dirty="0" err="1">
                <a:latin typeface="Apple Braille" pitchFamily="2" charset="0"/>
              </a:rPr>
              <a:t>Number_Of_Tweets_Between</a:t>
            </a:r>
            <a:endParaRPr lang="en-US" sz="1500" dirty="0">
              <a:latin typeface="Apple Braille" pitchFamily="2" charset="0"/>
            </a:endParaRPr>
          </a:p>
          <a:p>
            <a:pPr marL="0" indent="0">
              <a:lnSpc>
                <a:spcPct val="100000"/>
              </a:lnSpc>
              <a:buNone/>
            </a:pPr>
            <a:r>
              <a:rPr lang="en-US" sz="1500" dirty="0">
                <a:latin typeface="Apple Braille" pitchFamily="2" charset="0"/>
              </a:rPr>
              <a:t>FROM `big-data-assignment1-331623.Flight_Twitter_BD3.Flights_Delayed`flight</a:t>
            </a:r>
          </a:p>
          <a:p>
            <a:pPr marL="0" indent="0">
              <a:lnSpc>
                <a:spcPct val="100000"/>
              </a:lnSpc>
              <a:buNone/>
            </a:pPr>
            <a:r>
              <a:rPr lang="en-US" sz="1500" dirty="0">
                <a:latin typeface="Apple Braille" pitchFamily="2" charset="0"/>
              </a:rPr>
              <a:t>INNER JOIN</a:t>
            </a:r>
          </a:p>
          <a:p>
            <a:pPr marL="0" indent="0">
              <a:lnSpc>
                <a:spcPct val="100000"/>
              </a:lnSpc>
              <a:buNone/>
            </a:pPr>
            <a:r>
              <a:rPr lang="en-US" sz="1500" dirty="0">
                <a:latin typeface="Apple Braille" pitchFamily="2" charset="0"/>
              </a:rPr>
              <a:t>(SELECT CAST(Time as INTEGER) as Times,</a:t>
            </a:r>
          </a:p>
          <a:p>
            <a:pPr marL="0" indent="0">
              <a:lnSpc>
                <a:spcPct val="100000"/>
              </a:lnSpc>
              <a:buNone/>
            </a:pPr>
            <a:r>
              <a:rPr lang="en-US" sz="1500" dirty="0">
                <a:latin typeface="Apple Braille" pitchFamily="2" charset="0"/>
              </a:rPr>
              <a:t>CASE WHEN text like ('%United%') then 'United Airlines'</a:t>
            </a:r>
          </a:p>
          <a:p>
            <a:pPr marL="0" indent="0">
              <a:lnSpc>
                <a:spcPct val="100000"/>
              </a:lnSpc>
              <a:buNone/>
            </a:pPr>
            <a:r>
              <a:rPr lang="en-US" sz="1500" dirty="0">
                <a:latin typeface="Apple Braille" pitchFamily="2" charset="0"/>
              </a:rPr>
              <a:t>WHEN text like ('%American%') then 'American Airlines'</a:t>
            </a:r>
          </a:p>
          <a:p>
            <a:pPr marL="0" indent="0">
              <a:lnSpc>
                <a:spcPct val="100000"/>
              </a:lnSpc>
              <a:buNone/>
            </a:pPr>
            <a:r>
              <a:rPr lang="en-US" sz="1500" dirty="0">
                <a:latin typeface="Apple Braille" pitchFamily="2" charset="0"/>
              </a:rPr>
              <a:t>WHEN text like ('%Delta%') then 'Delta Airlines'</a:t>
            </a:r>
          </a:p>
          <a:p>
            <a:pPr marL="0" indent="0">
              <a:lnSpc>
                <a:spcPct val="100000"/>
              </a:lnSpc>
              <a:buNone/>
            </a:pPr>
            <a:r>
              <a:rPr lang="en-US" sz="1500" dirty="0">
                <a:latin typeface="Apple Braille" pitchFamily="2" charset="0"/>
              </a:rPr>
              <a:t>ELSE 'OTHERS'</a:t>
            </a:r>
          </a:p>
          <a:p>
            <a:pPr marL="0" indent="0">
              <a:lnSpc>
                <a:spcPct val="100000"/>
              </a:lnSpc>
              <a:buNone/>
            </a:pPr>
            <a:r>
              <a:rPr lang="en-US" sz="1500" dirty="0">
                <a:latin typeface="Apple Braille" pitchFamily="2" charset="0"/>
              </a:rPr>
              <a:t>END as </a:t>
            </a:r>
            <a:r>
              <a:rPr lang="en-US" sz="1500" dirty="0" err="1">
                <a:latin typeface="Apple Braille" pitchFamily="2" charset="0"/>
              </a:rPr>
              <a:t>Status,text</a:t>
            </a:r>
            <a:endParaRPr lang="en-US" sz="1500" dirty="0">
              <a:latin typeface="Apple Braille" pitchFamily="2" charset="0"/>
            </a:endParaRPr>
          </a:p>
          <a:p>
            <a:pPr marL="0" indent="0">
              <a:lnSpc>
                <a:spcPct val="100000"/>
              </a:lnSpc>
              <a:buNone/>
            </a:pPr>
            <a:r>
              <a:rPr lang="en-US" sz="1500" dirty="0">
                <a:latin typeface="Apple Braille" pitchFamily="2" charset="0"/>
              </a:rPr>
              <a:t>FROM `big-data-assignment1-331623.Flight_Twitter_BD3.tweets_cleaned`)temp</a:t>
            </a:r>
          </a:p>
          <a:p>
            <a:pPr marL="0" indent="0">
              <a:lnSpc>
                <a:spcPct val="100000"/>
              </a:lnSpc>
              <a:buNone/>
            </a:pPr>
            <a:r>
              <a:rPr lang="en-US" sz="1500" dirty="0">
                <a:latin typeface="Apple Braille" pitchFamily="2" charset="0"/>
              </a:rPr>
              <a:t>ON </a:t>
            </a:r>
            <a:r>
              <a:rPr lang="en-US" sz="1500" dirty="0" err="1">
                <a:latin typeface="Apple Braille" pitchFamily="2" charset="0"/>
              </a:rPr>
              <a:t>flight.Airlines</a:t>
            </a:r>
            <a:r>
              <a:rPr lang="en-US" sz="1500" dirty="0">
                <a:latin typeface="Apple Braille" pitchFamily="2" charset="0"/>
              </a:rPr>
              <a:t>=</a:t>
            </a:r>
            <a:r>
              <a:rPr lang="en-US" sz="1500" dirty="0" err="1">
                <a:latin typeface="Apple Braille" pitchFamily="2" charset="0"/>
              </a:rPr>
              <a:t>temp.Status</a:t>
            </a:r>
            <a:endParaRPr lang="en-US" sz="1500" dirty="0">
              <a:latin typeface="Apple Braille" pitchFamily="2" charset="0"/>
            </a:endParaRPr>
          </a:p>
          <a:p>
            <a:pPr marL="0" indent="0">
              <a:lnSpc>
                <a:spcPct val="100000"/>
              </a:lnSpc>
              <a:buNone/>
            </a:pPr>
            <a:r>
              <a:rPr lang="en-US" sz="1500" dirty="0">
                <a:latin typeface="Apple Braille" pitchFamily="2" charset="0"/>
              </a:rPr>
              <a:t>WHERE </a:t>
            </a:r>
            <a:r>
              <a:rPr lang="en-US" sz="1500" dirty="0" err="1">
                <a:latin typeface="Apple Braille" pitchFamily="2" charset="0"/>
              </a:rPr>
              <a:t>predicted_On_Time</a:t>
            </a:r>
            <a:r>
              <a:rPr lang="en-US" sz="1500" dirty="0">
                <a:latin typeface="Apple Braille" pitchFamily="2" charset="0"/>
              </a:rPr>
              <a:t>='Delayed')</a:t>
            </a:r>
          </a:p>
          <a:p>
            <a:pPr marL="0" indent="0">
              <a:lnSpc>
                <a:spcPct val="100000"/>
              </a:lnSpc>
              <a:buNone/>
            </a:pPr>
            <a:r>
              <a:rPr lang="en-US" sz="1500" dirty="0">
                <a:latin typeface="Apple Braille" pitchFamily="2" charset="0"/>
              </a:rPr>
              <a:t>GROUP BY Airlines, </a:t>
            </a:r>
            <a:r>
              <a:rPr lang="en-US" sz="1500" dirty="0" err="1">
                <a:latin typeface="Apple Braille" pitchFamily="2" charset="0"/>
              </a:rPr>
              <a:t>Scheduled_Arrival_Time</a:t>
            </a:r>
            <a:r>
              <a:rPr lang="en-US" sz="1500" dirty="0">
                <a:latin typeface="Apple Braille" pitchFamily="2" charset="0"/>
              </a:rPr>
              <a:t>, </a:t>
            </a:r>
            <a:r>
              <a:rPr lang="en-US" sz="1500" dirty="0" err="1">
                <a:latin typeface="Apple Braille" pitchFamily="2" charset="0"/>
              </a:rPr>
              <a:t>Scheduled_Depart_Time,Number_of_Tweets_Between</a:t>
            </a:r>
            <a:endParaRPr lang="en-US" sz="1500" dirty="0">
              <a:latin typeface="Apple Braille" pitchFamily="2" charset="0"/>
            </a:endParaRPr>
          </a:p>
          <a:p>
            <a:pPr marL="0" indent="0">
              <a:lnSpc>
                <a:spcPct val="100000"/>
              </a:lnSpc>
              <a:buNone/>
            </a:pPr>
            <a:endParaRPr lang="en-US" sz="1500" dirty="0">
              <a:latin typeface="Apple Braille" pitchFamily="2" charset="0"/>
            </a:endParaRPr>
          </a:p>
          <a:p>
            <a:pPr marL="0" indent="0">
              <a:lnSpc>
                <a:spcPct val="100000"/>
              </a:lnSpc>
              <a:buNone/>
            </a:pPr>
            <a:endParaRPr lang="en-US" sz="1500" dirty="0">
              <a:latin typeface="Apple Braille" pitchFamily="2" charset="0"/>
            </a:endParaRPr>
          </a:p>
        </p:txBody>
      </p:sp>
      <p:sp>
        <p:nvSpPr>
          <p:cNvPr id="5" name="TextBox 4">
            <a:extLst>
              <a:ext uri="{FF2B5EF4-FFF2-40B4-BE49-F238E27FC236}">
                <a16:creationId xmlns:a16="http://schemas.microsoft.com/office/drawing/2014/main" id="{FD94F81C-4725-CF4D-AB17-E3DE77EF179C}"/>
              </a:ext>
            </a:extLst>
          </p:cNvPr>
          <p:cNvSpPr txBox="1"/>
          <p:nvPr/>
        </p:nvSpPr>
        <p:spPr>
          <a:xfrm>
            <a:off x="709218" y="1149561"/>
            <a:ext cx="10576560" cy="646331"/>
          </a:xfrm>
          <a:prstGeom prst="rect">
            <a:avLst/>
          </a:prstGeom>
          <a:noFill/>
        </p:spPr>
        <p:txBody>
          <a:bodyPr wrap="square" rtlCol="0">
            <a:spAutoFit/>
          </a:bodyPr>
          <a:lstStyle/>
          <a:p>
            <a:r>
              <a:rPr lang="en-US" sz="3600" dirty="0">
                <a:latin typeface="+mj-lt"/>
              </a:rPr>
              <a:t>TWEETS MADE DURING FLIGHT HOURS</a:t>
            </a:r>
          </a:p>
        </p:txBody>
      </p:sp>
      <p:pic>
        <p:nvPicPr>
          <p:cNvPr id="6" name="Picture 5">
            <a:extLst>
              <a:ext uri="{FF2B5EF4-FFF2-40B4-BE49-F238E27FC236}">
                <a16:creationId xmlns:a16="http://schemas.microsoft.com/office/drawing/2014/main" id="{10DA3188-7C36-6943-B394-65B2B7C6E14C}"/>
              </a:ext>
            </a:extLst>
          </p:cNvPr>
          <p:cNvPicPr>
            <a:picLocks noChangeAspect="1"/>
          </p:cNvPicPr>
          <p:nvPr/>
        </p:nvPicPr>
        <p:blipFill>
          <a:blip r:embed="rId2"/>
          <a:stretch>
            <a:fillRect/>
          </a:stretch>
        </p:blipFill>
        <p:spPr>
          <a:xfrm>
            <a:off x="5516879" y="2071316"/>
            <a:ext cx="6102628" cy="4258056"/>
          </a:xfrm>
          <a:prstGeom prst="rect">
            <a:avLst/>
          </a:prstGeom>
        </p:spPr>
      </p:pic>
    </p:spTree>
    <p:extLst>
      <p:ext uri="{BB962C8B-B14F-4D97-AF65-F5344CB8AC3E}">
        <p14:creationId xmlns:p14="http://schemas.microsoft.com/office/powerpoint/2010/main" val="2056562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B69E6C-C880-4949-83CB-17E06524FD91}"/>
              </a:ext>
            </a:extLst>
          </p:cNvPr>
          <p:cNvPicPr>
            <a:picLocks noChangeAspect="1"/>
          </p:cNvPicPr>
          <p:nvPr/>
        </p:nvPicPr>
        <p:blipFill>
          <a:blip r:embed="rId2"/>
          <a:stretch>
            <a:fillRect/>
          </a:stretch>
        </p:blipFill>
        <p:spPr>
          <a:xfrm>
            <a:off x="256505" y="1905000"/>
            <a:ext cx="11678990" cy="4953000"/>
          </a:xfrm>
          <a:prstGeom prst="rect">
            <a:avLst/>
          </a:prstGeom>
        </p:spPr>
      </p:pic>
      <p:sp>
        <p:nvSpPr>
          <p:cNvPr id="10" name="TextBox 9">
            <a:extLst>
              <a:ext uri="{FF2B5EF4-FFF2-40B4-BE49-F238E27FC236}">
                <a16:creationId xmlns:a16="http://schemas.microsoft.com/office/drawing/2014/main" id="{A23030D7-4B76-974F-AF98-9E106963B010}"/>
              </a:ext>
            </a:extLst>
          </p:cNvPr>
          <p:cNvSpPr txBox="1"/>
          <p:nvPr/>
        </p:nvSpPr>
        <p:spPr>
          <a:xfrm>
            <a:off x="757989" y="216568"/>
            <a:ext cx="10587790" cy="1384995"/>
          </a:xfrm>
          <a:prstGeom prst="rect">
            <a:avLst/>
          </a:prstGeom>
          <a:noFill/>
        </p:spPr>
        <p:txBody>
          <a:bodyPr wrap="square" rtlCol="0">
            <a:spAutoFit/>
          </a:bodyPr>
          <a:lstStyle/>
          <a:p>
            <a:r>
              <a:rPr lang="en-IN" sz="1400" dirty="0">
                <a:latin typeface="Apple Braille" pitchFamily="2" charset="0"/>
              </a:rPr>
              <a:t>From the Twitter streaming data, we can see that more than 4,500 tweets were completed on United Airlines, followed by other airlines. Compared with United Airlines, American Airlines received fewer tweets. We found that Delta Air Lines had zero tweets. </a:t>
            </a:r>
            <a:endParaRPr lang="en-US" sz="1400" dirty="0">
              <a:latin typeface="Apple Braille" pitchFamily="2" charset="0"/>
            </a:endParaRPr>
          </a:p>
          <a:p>
            <a:r>
              <a:rPr lang="en-US" sz="1400" dirty="0">
                <a:latin typeface="Apple Braille" pitchFamily="2" charset="0"/>
              </a:rPr>
              <a:t>In the second table, we can see the tweets made by people with respect to Airlines and at what time. </a:t>
            </a:r>
            <a:r>
              <a:rPr lang="en-IN" sz="1400" dirty="0">
                <a:latin typeface="Apple Braille" pitchFamily="2" charset="0"/>
              </a:rPr>
              <a:t>Therefore, we can analyse the data and see if the tweet is related to the airline operating the flight.</a:t>
            </a:r>
            <a:r>
              <a:rPr lang="en-US" sz="1400" dirty="0">
                <a:latin typeface="Apple Braille" pitchFamily="2" charset="0"/>
              </a:rPr>
              <a:t>.</a:t>
            </a:r>
          </a:p>
          <a:p>
            <a:r>
              <a:rPr lang="en-IN" sz="1400" dirty="0">
                <a:latin typeface="Apple Braille" pitchFamily="2" charset="0"/>
              </a:rPr>
              <a:t>In the third table, we can see the number of tweets between flight duration and airline name. Thus, helping us further to </a:t>
            </a:r>
            <a:r>
              <a:rPr lang="en-IN" sz="1400" dirty="0" err="1">
                <a:latin typeface="Apple Braille" pitchFamily="2" charset="0"/>
              </a:rPr>
              <a:t>analyze</a:t>
            </a:r>
            <a:r>
              <a:rPr lang="en-IN" sz="1400" dirty="0">
                <a:latin typeface="Apple Braille" pitchFamily="2" charset="0"/>
              </a:rPr>
              <a:t> the sentiments of the passengers with respect to the Airline and their flight</a:t>
            </a:r>
            <a:endParaRPr lang="en-US" sz="1400" dirty="0">
              <a:latin typeface="Apple Braille" pitchFamily="2" charset="0"/>
            </a:endParaRPr>
          </a:p>
        </p:txBody>
      </p:sp>
    </p:spTree>
    <p:extLst>
      <p:ext uri="{BB962C8B-B14F-4D97-AF65-F5344CB8AC3E}">
        <p14:creationId xmlns:p14="http://schemas.microsoft.com/office/powerpoint/2010/main" val="3020644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0" name="Rectangle 29">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A5E06D-D948-6645-A154-91B06C91B029}"/>
              </a:ext>
            </a:extLst>
          </p:cNvPr>
          <p:cNvSpPr>
            <a:spLocks noGrp="1"/>
          </p:cNvSpPr>
          <p:nvPr>
            <p:ph type="title"/>
          </p:nvPr>
        </p:nvSpPr>
        <p:spPr>
          <a:xfrm>
            <a:off x="638882" y="3577456"/>
            <a:ext cx="10909640" cy="1687814"/>
          </a:xfrm>
        </p:spPr>
        <p:txBody>
          <a:bodyPr vert="horz" lIns="91440" tIns="45720" rIns="91440" bIns="45720" rtlCol="0" anchor="b">
            <a:normAutofit fontScale="90000"/>
          </a:bodyPr>
          <a:lstStyle/>
          <a:p>
            <a:pPr algn="ctr"/>
            <a:r>
              <a:rPr lang="en-US" sz="6000" dirty="0"/>
              <a:t>Find the locations of the aircrafts for those FLIGHTS</a:t>
            </a:r>
          </a:p>
        </p:txBody>
      </p:sp>
      <p:pic>
        <p:nvPicPr>
          <p:cNvPr id="3" name="Graphic 2" descr="Aeroplane">
            <a:extLst>
              <a:ext uri="{FF2B5EF4-FFF2-40B4-BE49-F238E27FC236}">
                <a16:creationId xmlns:a16="http://schemas.microsoft.com/office/drawing/2014/main" id="{E9E08E7C-71DF-E443-8FFB-5E6F70256C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32"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6"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8"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018229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CEE14-AACF-484F-9533-243CFC95B6B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dirty="0"/>
              <a:t>Training Model For Latitude-R-Squared 0.3672</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5AA6FA"/>
          </a:solidFill>
          <a:ln w="38100" cap="rnd">
            <a:solidFill>
              <a:srgbClr val="5AA6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E508996-9F33-5C43-B981-8A37523B4017}"/>
              </a:ext>
            </a:extLst>
          </p:cNvPr>
          <p:cNvPicPr>
            <a:picLocks noChangeAspect="1"/>
          </p:cNvPicPr>
          <p:nvPr/>
        </p:nvPicPr>
        <p:blipFill>
          <a:blip r:embed="rId2"/>
          <a:stretch>
            <a:fillRect/>
          </a:stretch>
        </p:blipFill>
        <p:spPr>
          <a:xfrm>
            <a:off x="5061449" y="2630666"/>
            <a:ext cx="5408697" cy="3164086"/>
          </a:xfrm>
          <a:prstGeom prst="rect">
            <a:avLst/>
          </a:prstGeom>
        </p:spPr>
      </p:pic>
      <p:sp>
        <p:nvSpPr>
          <p:cNvPr id="5" name="TextBox 4">
            <a:extLst>
              <a:ext uri="{FF2B5EF4-FFF2-40B4-BE49-F238E27FC236}">
                <a16:creationId xmlns:a16="http://schemas.microsoft.com/office/drawing/2014/main" id="{2FE99615-EDA4-8043-B092-C72AD1C4EF5E}"/>
              </a:ext>
            </a:extLst>
          </p:cNvPr>
          <p:cNvSpPr txBox="1"/>
          <p:nvPr/>
        </p:nvSpPr>
        <p:spPr>
          <a:xfrm>
            <a:off x="4968240" y="0"/>
            <a:ext cx="6065520" cy="2462213"/>
          </a:xfrm>
          <a:prstGeom prst="rect">
            <a:avLst/>
          </a:prstGeom>
          <a:noFill/>
        </p:spPr>
        <p:txBody>
          <a:bodyPr wrap="square" rtlCol="0">
            <a:spAutoFit/>
          </a:bodyPr>
          <a:lstStyle/>
          <a:p>
            <a:r>
              <a:rPr lang="en-US" sz="1100" dirty="0">
                <a:latin typeface="+mj-lt"/>
              </a:rPr>
              <a:t>CREATE OR REPLACE MODEL</a:t>
            </a:r>
          </a:p>
          <a:p>
            <a:r>
              <a:rPr lang="en-US" sz="1100" dirty="0">
                <a:latin typeface="+mj-lt"/>
              </a:rPr>
              <a:t>  `big-data-assignment1-331623.Flight_Twitter_BD3.Flights_Latitude_Prediction` OPTIONS (</a:t>
            </a:r>
            <a:r>
              <a:rPr lang="en-US" sz="1100" dirty="0" err="1">
                <a:latin typeface="+mj-lt"/>
              </a:rPr>
              <a:t>model_type</a:t>
            </a:r>
            <a:r>
              <a:rPr lang="en-US" sz="1100" dirty="0">
                <a:latin typeface="+mj-lt"/>
              </a:rPr>
              <a:t>='LINEAR_REG',</a:t>
            </a:r>
          </a:p>
          <a:p>
            <a:r>
              <a:rPr lang="en-US" sz="1100" dirty="0">
                <a:latin typeface="+mj-lt"/>
              </a:rPr>
              <a:t>    </a:t>
            </a:r>
            <a:r>
              <a:rPr lang="en-US" sz="1100" dirty="0" err="1">
                <a:latin typeface="+mj-lt"/>
              </a:rPr>
              <a:t>input_label_cols</a:t>
            </a:r>
            <a:r>
              <a:rPr lang="en-US" sz="1100" dirty="0">
                <a:latin typeface="+mj-lt"/>
              </a:rPr>
              <a:t>=['latitude'])</a:t>
            </a:r>
          </a:p>
          <a:p>
            <a:r>
              <a:rPr lang="en-US" sz="1100" dirty="0">
                <a:latin typeface="+mj-lt"/>
              </a:rPr>
              <a:t>    AS (</a:t>
            </a:r>
          </a:p>
          <a:p>
            <a:r>
              <a:rPr lang="en-US" sz="1100" dirty="0">
                <a:latin typeface="+mj-lt"/>
              </a:rPr>
              <a:t>  SELECT</a:t>
            </a:r>
          </a:p>
          <a:p>
            <a:r>
              <a:rPr lang="en-US" sz="1100" dirty="0">
                <a:latin typeface="+mj-lt"/>
              </a:rPr>
              <a:t>    Airlines,</a:t>
            </a:r>
          </a:p>
          <a:p>
            <a:r>
              <a:rPr lang="en-US" sz="1100" dirty="0">
                <a:latin typeface="+mj-lt"/>
              </a:rPr>
              <a:t>    Latitude,</a:t>
            </a:r>
          </a:p>
          <a:p>
            <a:r>
              <a:rPr lang="en-US" sz="1100" dirty="0">
                <a:latin typeface="+mj-lt"/>
              </a:rPr>
              <a:t>    </a:t>
            </a:r>
            <a:r>
              <a:rPr lang="en-US" sz="1100" dirty="0" err="1">
                <a:latin typeface="+mj-lt"/>
              </a:rPr>
              <a:t>Origin_State</a:t>
            </a:r>
            <a:r>
              <a:rPr lang="en-US" sz="1100" dirty="0">
                <a:latin typeface="+mj-lt"/>
              </a:rPr>
              <a:t>,</a:t>
            </a:r>
          </a:p>
          <a:p>
            <a:r>
              <a:rPr lang="en-US" sz="1100" dirty="0">
                <a:latin typeface="+mj-lt"/>
              </a:rPr>
              <a:t>    </a:t>
            </a:r>
            <a:r>
              <a:rPr lang="en-US" sz="1100" dirty="0" err="1">
                <a:latin typeface="+mj-lt"/>
              </a:rPr>
              <a:t>destination_state</a:t>
            </a:r>
            <a:r>
              <a:rPr lang="en-US" sz="1100" dirty="0">
                <a:latin typeface="+mj-lt"/>
              </a:rPr>
              <a:t>,</a:t>
            </a:r>
          </a:p>
          <a:p>
            <a:r>
              <a:rPr lang="en-US" sz="1100" dirty="0">
                <a:latin typeface="+mj-lt"/>
              </a:rPr>
              <a:t>    </a:t>
            </a:r>
            <a:r>
              <a:rPr lang="en-US" sz="1100" dirty="0" err="1">
                <a:latin typeface="+mj-lt"/>
              </a:rPr>
              <a:t>SCHEDULED_DEPART_Time</a:t>
            </a:r>
            <a:r>
              <a:rPr lang="en-US" sz="1100" dirty="0">
                <a:latin typeface="+mj-lt"/>
              </a:rPr>
              <a:t>,</a:t>
            </a:r>
          </a:p>
          <a:p>
            <a:r>
              <a:rPr lang="en-US" sz="1100" dirty="0">
                <a:latin typeface="+mj-lt"/>
              </a:rPr>
              <a:t>    SCHEDULED_ARRIVAL_TIME</a:t>
            </a:r>
          </a:p>
          <a:p>
            <a:r>
              <a:rPr lang="en-US" sz="1100" dirty="0">
                <a:latin typeface="+mj-lt"/>
              </a:rPr>
              <a:t>  FROM</a:t>
            </a:r>
          </a:p>
          <a:p>
            <a:r>
              <a:rPr lang="en-US" sz="1100" dirty="0">
                <a:latin typeface="+mj-lt"/>
              </a:rPr>
              <a:t>    `big-data-assignment1-331623.Flight_Twitter_BD3.DataForLocation`</a:t>
            </a:r>
          </a:p>
          <a:p>
            <a:r>
              <a:rPr lang="en-US" sz="1100" dirty="0">
                <a:latin typeface="+mj-lt"/>
              </a:rPr>
              <a:t>    WHERE latitude is NOT NULL and longitude is not null)</a:t>
            </a:r>
          </a:p>
        </p:txBody>
      </p:sp>
    </p:spTree>
    <p:extLst>
      <p:ext uri="{BB962C8B-B14F-4D97-AF65-F5344CB8AC3E}">
        <p14:creationId xmlns:p14="http://schemas.microsoft.com/office/powerpoint/2010/main" val="4129771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CEE14-AACF-484F-9533-243CFC95B6B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dirty="0"/>
              <a:t>Training Model For Longitude- R-squared 0.5557</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5AA6FA"/>
          </a:solidFill>
          <a:ln w="38100" cap="rnd">
            <a:solidFill>
              <a:srgbClr val="5AA6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E99615-EDA4-8043-B092-C72AD1C4EF5E}"/>
              </a:ext>
            </a:extLst>
          </p:cNvPr>
          <p:cNvSpPr txBox="1"/>
          <p:nvPr/>
        </p:nvSpPr>
        <p:spPr>
          <a:xfrm>
            <a:off x="4968240" y="0"/>
            <a:ext cx="6065520" cy="2462213"/>
          </a:xfrm>
          <a:prstGeom prst="rect">
            <a:avLst/>
          </a:prstGeom>
          <a:noFill/>
        </p:spPr>
        <p:txBody>
          <a:bodyPr wrap="square" rtlCol="0">
            <a:spAutoFit/>
          </a:bodyPr>
          <a:lstStyle/>
          <a:p>
            <a:r>
              <a:rPr lang="en-US" sz="1100" dirty="0">
                <a:latin typeface="+mj-lt"/>
              </a:rPr>
              <a:t>CREATE OR REPLACE MODEL</a:t>
            </a:r>
          </a:p>
          <a:p>
            <a:r>
              <a:rPr lang="en-US" sz="1100" dirty="0">
                <a:latin typeface="+mj-lt"/>
              </a:rPr>
              <a:t>  `big-data-assignment1-331623.Flight_Twitter_BD3.Flights_Longitude_Prediction` OPTIONS (</a:t>
            </a:r>
            <a:r>
              <a:rPr lang="en-US" sz="1100" dirty="0" err="1">
                <a:latin typeface="+mj-lt"/>
              </a:rPr>
              <a:t>model_type</a:t>
            </a:r>
            <a:r>
              <a:rPr lang="en-US" sz="1100" dirty="0">
                <a:latin typeface="+mj-lt"/>
              </a:rPr>
              <a:t>='LINEAR_REG',</a:t>
            </a:r>
          </a:p>
          <a:p>
            <a:r>
              <a:rPr lang="en-US" sz="1100" dirty="0">
                <a:latin typeface="+mj-lt"/>
              </a:rPr>
              <a:t>    </a:t>
            </a:r>
            <a:r>
              <a:rPr lang="en-US" sz="1100" dirty="0" err="1">
                <a:latin typeface="+mj-lt"/>
              </a:rPr>
              <a:t>input_label_cols</a:t>
            </a:r>
            <a:r>
              <a:rPr lang="en-US" sz="1100" dirty="0">
                <a:latin typeface="+mj-lt"/>
              </a:rPr>
              <a:t>=['longitude'])</a:t>
            </a:r>
          </a:p>
          <a:p>
            <a:r>
              <a:rPr lang="en-US" sz="1100" dirty="0">
                <a:latin typeface="+mj-lt"/>
              </a:rPr>
              <a:t>    AS (</a:t>
            </a:r>
          </a:p>
          <a:p>
            <a:r>
              <a:rPr lang="en-US" sz="1100" dirty="0">
                <a:latin typeface="+mj-lt"/>
              </a:rPr>
              <a:t>  SELECT</a:t>
            </a:r>
          </a:p>
          <a:p>
            <a:r>
              <a:rPr lang="en-US" sz="1100" dirty="0">
                <a:latin typeface="+mj-lt"/>
              </a:rPr>
              <a:t>    Airlines,</a:t>
            </a:r>
          </a:p>
          <a:p>
            <a:r>
              <a:rPr lang="en-US" sz="1100" dirty="0">
                <a:latin typeface="+mj-lt"/>
              </a:rPr>
              <a:t>    longitude,</a:t>
            </a:r>
          </a:p>
          <a:p>
            <a:r>
              <a:rPr lang="en-US" sz="1100" dirty="0">
                <a:latin typeface="+mj-lt"/>
              </a:rPr>
              <a:t>    </a:t>
            </a:r>
            <a:r>
              <a:rPr lang="en-US" sz="1100" dirty="0" err="1">
                <a:latin typeface="+mj-lt"/>
              </a:rPr>
              <a:t>Origin_State</a:t>
            </a:r>
            <a:r>
              <a:rPr lang="en-US" sz="1100" dirty="0">
                <a:latin typeface="+mj-lt"/>
              </a:rPr>
              <a:t>,</a:t>
            </a:r>
          </a:p>
          <a:p>
            <a:r>
              <a:rPr lang="en-US" sz="1100" dirty="0">
                <a:latin typeface="+mj-lt"/>
              </a:rPr>
              <a:t>    </a:t>
            </a:r>
            <a:r>
              <a:rPr lang="en-US" sz="1100" dirty="0" err="1">
                <a:latin typeface="+mj-lt"/>
              </a:rPr>
              <a:t>destination_state</a:t>
            </a:r>
            <a:r>
              <a:rPr lang="en-US" sz="1100" dirty="0">
                <a:latin typeface="+mj-lt"/>
              </a:rPr>
              <a:t>,</a:t>
            </a:r>
          </a:p>
          <a:p>
            <a:r>
              <a:rPr lang="en-US" sz="1100" dirty="0">
                <a:latin typeface="+mj-lt"/>
              </a:rPr>
              <a:t>    </a:t>
            </a:r>
            <a:r>
              <a:rPr lang="en-US" sz="1100" dirty="0" err="1">
                <a:latin typeface="+mj-lt"/>
              </a:rPr>
              <a:t>SCHEDULED_DEPART_Time</a:t>
            </a:r>
            <a:r>
              <a:rPr lang="en-US" sz="1100" dirty="0">
                <a:latin typeface="+mj-lt"/>
              </a:rPr>
              <a:t>,</a:t>
            </a:r>
          </a:p>
          <a:p>
            <a:r>
              <a:rPr lang="en-US" sz="1100" dirty="0">
                <a:latin typeface="+mj-lt"/>
              </a:rPr>
              <a:t>    SCHEDULED_ARRIVAL_TIME</a:t>
            </a:r>
          </a:p>
          <a:p>
            <a:r>
              <a:rPr lang="en-US" sz="1100" dirty="0">
                <a:latin typeface="+mj-lt"/>
              </a:rPr>
              <a:t>  FROM</a:t>
            </a:r>
          </a:p>
          <a:p>
            <a:r>
              <a:rPr lang="en-US" sz="1100" dirty="0">
                <a:latin typeface="+mj-lt"/>
              </a:rPr>
              <a:t>    `big-data-assignment1-331623.Flight_Twitter_BD3.DataForLocation`</a:t>
            </a:r>
          </a:p>
          <a:p>
            <a:r>
              <a:rPr lang="en-US" sz="1100" dirty="0">
                <a:latin typeface="+mj-lt"/>
              </a:rPr>
              <a:t>    WHERE latitude is NOT NULL and longitude is not null)</a:t>
            </a:r>
          </a:p>
        </p:txBody>
      </p:sp>
      <p:pic>
        <p:nvPicPr>
          <p:cNvPr id="3" name="Picture 2">
            <a:extLst>
              <a:ext uri="{FF2B5EF4-FFF2-40B4-BE49-F238E27FC236}">
                <a16:creationId xmlns:a16="http://schemas.microsoft.com/office/drawing/2014/main" id="{85509E48-AB17-024B-A6FD-7AE119A42C3A}"/>
              </a:ext>
            </a:extLst>
          </p:cNvPr>
          <p:cNvPicPr>
            <a:picLocks noChangeAspect="1"/>
          </p:cNvPicPr>
          <p:nvPr/>
        </p:nvPicPr>
        <p:blipFill>
          <a:blip r:embed="rId2"/>
          <a:stretch>
            <a:fillRect/>
          </a:stretch>
        </p:blipFill>
        <p:spPr>
          <a:xfrm>
            <a:off x="4968240" y="2780858"/>
            <a:ext cx="5952670" cy="3758496"/>
          </a:xfrm>
          <a:prstGeom prst="rect">
            <a:avLst/>
          </a:prstGeom>
        </p:spPr>
      </p:pic>
    </p:spTree>
    <p:extLst>
      <p:ext uri="{BB962C8B-B14F-4D97-AF65-F5344CB8AC3E}">
        <p14:creationId xmlns:p14="http://schemas.microsoft.com/office/powerpoint/2010/main" val="2576241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CEE14-AACF-484F-9533-243CFC95B6B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dirty="0"/>
              <a:t>PREDICTING Latitude FOR FLIGHTS</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5AA6FA"/>
          </a:solidFill>
          <a:ln w="38100" cap="rnd">
            <a:solidFill>
              <a:srgbClr val="5AA6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E99615-EDA4-8043-B092-C72AD1C4EF5E}"/>
              </a:ext>
            </a:extLst>
          </p:cNvPr>
          <p:cNvSpPr txBox="1"/>
          <p:nvPr/>
        </p:nvSpPr>
        <p:spPr>
          <a:xfrm>
            <a:off x="4968240" y="1103220"/>
            <a:ext cx="6350248" cy="584775"/>
          </a:xfrm>
          <a:prstGeom prst="rect">
            <a:avLst/>
          </a:prstGeom>
          <a:noFill/>
        </p:spPr>
        <p:txBody>
          <a:bodyPr wrap="square" rtlCol="0">
            <a:spAutoFit/>
          </a:bodyPr>
          <a:lstStyle/>
          <a:p>
            <a:r>
              <a:rPr lang="en-US" sz="1600" dirty="0">
                <a:latin typeface="+mj-lt"/>
              </a:rPr>
              <a:t>SELECT * FROM ML.PREDICT(MODEL `big-data-assignment1-331623.Flight_Twitter_BD3.Flights_Latitude_Prediction`, </a:t>
            </a:r>
          </a:p>
          <a:p>
            <a:r>
              <a:rPr lang="en-US" sz="1600" dirty="0">
                <a:latin typeface="+mj-lt"/>
              </a:rPr>
              <a:t>TABLE `big-data-assignment1-331623.Flight_Twitter_BD3.Flights_Delayed`)</a:t>
            </a:r>
          </a:p>
        </p:txBody>
      </p:sp>
      <p:pic>
        <p:nvPicPr>
          <p:cNvPr id="4" name="Picture 3">
            <a:extLst>
              <a:ext uri="{FF2B5EF4-FFF2-40B4-BE49-F238E27FC236}">
                <a16:creationId xmlns:a16="http://schemas.microsoft.com/office/drawing/2014/main" id="{FD46E563-D649-9A4D-AA3C-7AF74F8F70AA}"/>
              </a:ext>
            </a:extLst>
          </p:cNvPr>
          <p:cNvPicPr>
            <a:picLocks noChangeAspect="1"/>
          </p:cNvPicPr>
          <p:nvPr/>
        </p:nvPicPr>
        <p:blipFill>
          <a:blip r:embed="rId2"/>
          <a:stretch>
            <a:fillRect/>
          </a:stretch>
        </p:blipFill>
        <p:spPr>
          <a:xfrm>
            <a:off x="4968240" y="2011637"/>
            <a:ext cx="6580482" cy="3215647"/>
          </a:xfrm>
          <a:prstGeom prst="rect">
            <a:avLst/>
          </a:prstGeom>
        </p:spPr>
      </p:pic>
    </p:spTree>
    <p:extLst>
      <p:ext uri="{BB962C8B-B14F-4D97-AF65-F5344CB8AC3E}">
        <p14:creationId xmlns:p14="http://schemas.microsoft.com/office/powerpoint/2010/main" val="2121173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E87799C-1C3B-2D4C-B913-50D50310B09A}"/>
              </a:ext>
            </a:extLst>
          </p:cNvPr>
          <p:cNvSpPr>
            <a:spLocks noGrp="1"/>
          </p:cNvSpPr>
          <p:nvPr>
            <p:ph type="title"/>
          </p:nvPr>
        </p:nvSpPr>
        <p:spPr>
          <a:xfrm>
            <a:off x="228600" y="673770"/>
            <a:ext cx="3829929" cy="2027227"/>
          </a:xfrm>
        </p:spPr>
        <p:txBody>
          <a:bodyPr anchor="t">
            <a:normAutofit fontScale="90000"/>
          </a:bodyPr>
          <a:lstStyle/>
          <a:p>
            <a:pPr>
              <a:lnSpc>
                <a:spcPct val="90000"/>
              </a:lnSpc>
            </a:pPr>
            <a:r>
              <a:rPr lang="en-US" sz="4400" dirty="0">
                <a:solidFill>
                  <a:srgbClr val="FFFFFF"/>
                </a:solidFill>
                <a:latin typeface="Apple Braille" pitchFamily="2" charset="0"/>
              </a:rPr>
              <a:t>Loading of Streaming Data from Twitter into Big Query Table</a:t>
            </a:r>
            <a:endParaRPr lang="en-US" sz="4100" dirty="0">
              <a:solidFill>
                <a:schemeClr val="bg1"/>
              </a:solidFill>
            </a:endParaRPr>
          </a:p>
        </p:txBody>
      </p:sp>
      <p:graphicFrame>
        <p:nvGraphicFramePr>
          <p:cNvPr id="10" name="Content Placeholder 2">
            <a:extLst>
              <a:ext uri="{FF2B5EF4-FFF2-40B4-BE49-F238E27FC236}">
                <a16:creationId xmlns:a16="http://schemas.microsoft.com/office/drawing/2014/main" id="{974C81A0-DA10-4EC1-AC24-202569DFAC0B}"/>
              </a:ext>
            </a:extLst>
          </p:cNvPr>
          <p:cNvGraphicFramePr>
            <a:graphicFrameLocks noGrp="1"/>
          </p:cNvGraphicFramePr>
          <p:nvPr>
            <p:ph idx="1"/>
            <p:extLst>
              <p:ext uri="{D42A27DB-BD31-4B8C-83A1-F6EECF244321}">
                <p14:modId xmlns:p14="http://schemas.microsoft.com/office/powerpoint/2010/main" val="453062252"/>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4276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CEE14-AACF-484F-9533-243CFC95B6B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dirty="0"/>
              <a:t>PREDICTING Longitude FOR FLIGHTS</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5AA6FA"/>
          </a:solidFill>
          <a:ln w="38100" cap="rnd">
            <a:solidFill>
              <a:srgbClr val="5AA6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E99615-EDA4-8043-B092-C72AD1C4EF5E}"/>
              </a:ext>
            </a:extLst>
          </p:cNvPr>
          <p:cNvSpPr txBox="1"/>
          <p:nvPr/>
        </p:nvSpPr>
        <p:spPr>
          <a:xfrm>
            <a:off x="4968240" y="1103220"/>
            <a:ext cx="6350248" cy="584775"/>
          </a:xfrm>
          <a:prstGeom prst="rect">
            <a:avLst/>
          </a:prstGeom>
          <a:noFill/>
        </p:spPr>
        <p:txBody>
          <a:bodyPr wrap="square" rtlCol="0">
            <a:spAutoFit/>
          </a:bodyPr>
          <a:lstStyle/>
          <a:p>
            <a:r>
              <a:rPr lang="en-US" sz="1600" dirty="0">
                <a:latin typeface="+mj-lt"/>
              </a:rPr>
              <a:t>SELECT * FROM ML.PREDICT(MODEL `big-data-assignment1-331623.Flight_Twitter_BD3.Flights_Longitude_Prediction`, </a:t>
            </a:r>
          </a:p>
          <a:p>
            <a:r>
              <a:rPr lang="en-US" sz="1600" dirty="0">
                <a:latin typeface="+mj-lt"/>
              </a:rPr>
              <a:t>TABLE `big-data-assignment1-331623.Flight_Twitter_BD3.Flights_Delayed`)</a:t>
            </a:r>
          </a:p>
        </p:txBody>
      </p:sp>
      <p:pic>
        <p:nvPicPr>
          <p:cNvPr id="3" name="Picture 2">
            <a:extLst>
              <a:ext uri="{FF2B5EF4-FFF2-40B4-BE49-F238E27FC236}">
                <a16:creationId xmlns:a16="http://schemas.microsoft.com/office/drawing/2014/main" id="{8EF14016-135D-6A41-9172-313C31F4CEAF}"/>
              </a:ext>
            </a:extLst>
          </p:cNvPr>
          <p:cNvPicPr>
            <a:picLocks noChangeAspect="1"/>
          </p:cNvPicPr>
          <p:nvPr/>
        </p:nvPicPr>
        <p:blipFill>
          <a:blip r:embed="rId2"/>
          <a:stretch>
            <a:fillRect/>
          </a:stretch>
        </p:blipFill>
        <p:spPr>
          <a:xfrm>
            <a:off x="5048892" y="2425951"/>
            <a:ext cx="6972443" cy="3109746"/>
          </a:xfrm>
          <a:prstGeom prst="rect">
            <a:avLst/>
          </a:prstGeom>
        </p:spPr>
      </p:pic>
    </p:spTree>
    <p:extLst>
      <p:ext uri="{BB962C8B-B14F-4D97-AF65-F5344CB8AC3E}">
        <p14:creationId xmlns:p14="http://schemas.microsoft.com/office/powerpoint/2010/main" val="623201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CEE14-AACF-484F-9533-243CFC95B6B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dirty="0"/>
              <a:t>Merging Latitude and Longitude predicted value to form a table</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5AA6FA"/>
          </a:solidFill>
          <a:ln w="38100" cap="rnd">
            <a:solidFill>
              <a:srgbClr val="5AA6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E99615-EDA4-8043-B092-C72AD1C4EF5E}"/>
              </a:ext>
            </a:extLst>
          </p:cNvPr>
          <p:cNvSpPr txBox="1"/>
          <p:nvPr/>
        </p:nvSpPr>
        <p:spPr>
          <a:xfrm>
            <a:off x="4849573" y="83410"/>
            <a:ext cx="6350248" cy="1708160"/>
          </a:xfrm>
          <a:prstGeom prst="rect">
            <a:avLst/>
          </a:prstGeom>
          <a:noFill/>
        </p:spPr>
        <p:txBody>
          <a:bodyPr wrap="square" rtlCol="0">
            <a:spAutoFit/>
          </a:bodyPr>
          <a:lstStyle/>
          <a:p>
            <a:r>
              <a:rPr lang="en-US" sz="1050" dirty="0">
                <a:latin typeface="+mj-lt"/>
              </a:rPr>
              <a:t>SELECT </a:t>
            </a:r>
            <a:r>
              <a:rPr lang="en-US" sz="1050" dirty="0" err="1">
                <a:latin typeface="+mj-lt"/>
              </a:rPr>
              <a:t>predicted_latitude</a:t>
            </a:r>
            <a:r>
              <a:rPr lang="en-US" sz="1050" dirty="0">
                <a:latin typeface="+mj-lt"/>
              </a:rPr>
              <a:t> as latitude, </a:t>
            </a:r>
            <a:r>
              <a:rPr lang="en-US" sz="1050" dirty="0" err="1">
                <a:latin typeface="+mj-lt"/>
              </a:rPr>
              <a:t>predicted_longitude</a:t>
            </a:r>
            <a:r>
              <a:rPr lang="en-US" sz="1050" dirty="0">
                <a:latin typeface="+mj-lt"/>
              </a:rPr>
              <a:t> as longitude, </a:t>
            </a:r>
            <a:r>
              <a:rPr lang="en-US" sz="1050" dirty="0" err="1">
                <a:latin typeface="+mj-lt"/>
              </a:rPr>
              <a:t>lat.Tail_Number</a:t>
            </a:r>
            <a:r>
              <a:rPr lang="en-US" sz="1050" dirty="0">
                <a:latin typeface="+mj-lt"/>
              </a:rPr>
              <a:t>, lat.Carrier,lat.Airlines,lat.Scheduled_Arrival_time,lat.Scheduled_Depart_Time FROM `big-data-assignment1-331623.Flight_Twitter_BD3.latitude_prediction`lat</a:t>
            </a:r>
          </a:p>
          <a:p>
            <a:r>
              <a:rPr lang="en-US" sz="1050" dirty="0">
                <a:latin typeface="+mj-lt"/>
              </a:rPr>
              <a:t>INNER JOIN</a:t>
            </a:r>
          </a:p>
          <a:p>
            <a:r>
              <a:rPr lang="en-US" sz="1050" dirty="0">
                <a:latin typeface="+mj-lt"/>
              </a:rPr>
              <a:t>`big-data-assignment1-331623.Flight_Twitter_BD3.longitude_prediction`lon</a:t>
            </a:r>
          </a:p>
          <a:p>
            <a:r>
              <a:rPr lang="en-US" sz="1050" dirty="0">
                <a:latin typeface="+mj-lt"/>
              </a:rPr>
              <a:t>ON </a:t>
            </a:r>
          </a:p>
          <a:p>
            <a:r>
              <a:rPr lang="en-US" sz="1050" dirty="0" err="1">
                <a:latin typeface="+mj-lt"/>
              </a:rPr>
              <a:t>lat.Tail_Number</a:t>
            </a:r>
            <a:r>
              <a:rPr lang="en-US" sz="1050" dirty="0">
                <a:latin typeface="+mj-lt"/>
              </a:rPr>
              <a:t>=</a:t>
            </a:r>
            <a:r>
              <a:rPr lang="en-US" sz="1050" dirty="0" err="1">
                <a:latin typeface="+mj-lt"/>
              </a:rPr>
              <a:t>lon.Tail_number</a:t>
            </a:r>
            <a:endParaRPr lang="en-US" sz="1050" dirty="0">
              <a:latin typeface="+mj-lt"/>
            </a:endParaRPr>
          </a:p>
          <a:p>
            <a:r>
              <a:rPr lang="en-US" sz="1050" dirty="0">
                <a:latin typeface="+mj-lt"/>
              </a:rPr>
              <a:t>AND </a:t>
            </a:r>
            <a:r>
              <a:rPr lang="en-US" sz="1050" dirty="0" err="1">
                <a:latin typeface="+mj-lt"/>
              </a:rPr>
              <a:t>lat.Carrier</a:t>
            </a:r>
            <a:r>
              <a:rPr lang="en-US" sz="1050" dirty="0">
                <a:latin typeface="+mj-lt"/>
              </a:rPr>
              <a:t>=</a:t>
            </a:r>
            <a:r>
              <a:rPr lang="en-US" sz="1050" dirty="0" err="1">
                <a:latin typeface="+mj-lt"/>
              </a:rPr>
              <a:t>lon.Carrier</a:t>
            </a:r>
            <a:endParaRPr lang="en-US" sz="1050" dirty="0">
              <a:latin typeface="+mj-lt"/>
            </a:endParaRPr>
          </a:p>
          <a:p>
            <a:r>
              <a:rPr lang="en-US" sz="1050" dirty="0">
                <a:latin typeface="+mj-lt"/>
              </a:rPr>
              <a:t>AND </a:t>
            </a:r>
            <a:r>
              <a:rPr lang="en-US" sz="1050" dirty="0" err="1">
                <a:latin typeface="+mj-lt"/>
              </a:rPr>
              <a:t>lat.Airlines</a:t>
            </a:r>
            <a:r>
              <a:rPr lang="en-US" sz="1050" dirty="0">
                <a:latin typeface="+mj-lt"/>
              </a:rPr>
              <a:t>=</a:t>
            </a:r>
            <a:r>
              <a:rPr lang="en-US" sz="1050" dirty="0" err="1">
                <a:latin typeface="+mj-lt"/>
              </a:rPr>
              <a:t>lon.Airlines</a:t>
            </a:r>
            <a:endParaRPr lang="en-US" sz="1050" dirty="0">
              <a:latin typeface="+mj-lt"/>
            </a:endParaRPr>
          </a:p>
          <a:p>
            <a:r>
              <a:rPr lang="en-US" sz="1050" dirty="0">
                <a:latin typeface="+mj-lt"/>
              </a:rPr>
              <a:t>AND </a:t>
            </a:r>
            <a:r>
              <a:rPr lang="en-US" sz="1050" dirty="0" err="1">
                <a:latin typeface="+mj-lt"/>
              </a:rPr>
              <a:t>lat.Scheduled_Arrival_Time</a:t>
            </a:r>
            <a:r>
              <a:rPr lang="en-US" sz="1050" dirty="0">
                <a:latin typeface="+mj-lt"/>
              </a:rPr>
              <a:t>=</a:t>
            </a:r>
            <a:r>
              <a:rPr lang="en-US" sz="1050" dirty="0" err="1">
                <a:latin typeface="+mj-lt"/>
              </a:rPr>
              <a:t>lon.Scheduled_Arrival_Time</a:t>
            </a:r>
            <a:endParaRPr lang="en-US" sz="1050" dirty="0">
              <a:latin typeface="+mj-lt"/>
            </a:endParaRPr>
          </a:p>
          <a:p>
            <a:r>
              <a:rPr lang="en-US" sz="1050" dirty="0">
                <a:latin typeface="+mj-lt"/>
              </a:rPr>
              <a:t>AND </a:t>
            </a:r>
            <a:r>
              <a:rPr lang="en-US" sz="1050" dirty="0" err="1">
                <a:latin typeface="+mj-lt"/>
              </a:rPr>
              <a:t>lat.Scheduled_Depart_Time</a:t>
            </a:r>
            <a:r>
              <a:rPr lang="en-US" sz="1050" dirty="0">
                <a:latin typeface="+mj-lt"/>
              </a:rPr>
              <a:t>=</a:t>
            </a:r>
            <a:r>
              <a:rPr lang="en-US" sz="1050" dirty="0" err="1">
                <a:latin typeface="+mj-lt"/>
              </a:rPr>
              <a:t>lon.Scheduled_Depart_Time</a:t>
            </a:r>
            <a:endParaRPr lang="en-US" sz="1050" dirty="0">
              <a:latin typeface="+mj-lt"/>
            </a:endParaRPr>
          </a:p>
        </p:txBody>
      </p:sp>
      <p:pic>
        <p:nvPicPr>
          <p:cNvPr id="4" name="Picture 3">
            <a:extLst>
              <a:ext uri="{FF2B5EF4-FFF2-40B4-BE49-F238E27FC236}">
                <a16:creationId xmlns:a16="http://schemas.microsoft.com/office/drawing/2014/main" id="{8D3F179E-1341-974F-B679-AF54EF2D7E4E}"/>
              </a:ext>
            </a:extLst>
          </p:cNvPr>
          <p:cNvPicPr>
            <a:picLocks noChangeAspect="1"/>
          </p:cNvPicPr>
          <p:nvPr/>
        </p:nvPicPr>
        <p:blipFill>
          <a:blip r:embed="rId2"/>
          <a:stretch>
            <a:fillRect/>
          </a:stretch>
        </p:blipFill>
        <p:spPr>
          <a:xfrm>
            <a:off x="4849573" y="2029677"/>
            <a:ext cx="7037081" cy="4282440"/>
          </a:xfrm>
          <a:prstGeom prst="rect">
            <a:avLst/>
          </a:prstGeom>
        </p:spPr>
      </p:pic>
    </p:spTree>
    <p:extLst>
      <p:ext uri="{BB962C8B-B14F-4D97-AF65-F5344CB8AC3E}">
        <p14:creationId xmlns:p14="http://schemas.microsoft.com/office/powerpoint/2010/main" val="3910412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CEE14-AACF-484F-9533-243CFC95B6B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dirty="0"/>
              <a:t>Converting LATITUDE AND LONGITUDE TO GEO-POINTS and RAN QUERY TO FIND CITY NAME, SUBDIVISION, Country, CONTINENT</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5AA6FA"/>
          </a:solidFill>
          <a:ln w="38100" cap="rnd">
            <a:solidFill>
              <a:srgbClr val="5AA6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E99615-EDA4-8043-B092-C72AD1C4EF5E}"/>
              </a:ext>
            </a:extLst>
          </p:cNvPr>
          <p:cNvSpPr txBox="1"/>
          <p:nvPr/>
        </p:nvSpPr>
        <p:spPr>
          <a:xfrm>
            <a:off x="4849573" y="83410"/>
            <a:ext cx="6350248" cy="3647152"/>
          </a:xfrm>
          <a:prstGeom prst="rect">
            <a:avLst/>
          </a:prstGeom>
          <a:noFill/>
        </p:spPr>
        <p:txBody>
          <a:bodyPr wrap="square" rtlCol="0">
            <a:spAutoFit/>
          </a:bodyPr>
          <a:lstStyle/>
          <a:p>
            <a:r>
              <a:rPr lang="en-US" sz="1050" dirty="0">
                <a:latin typeface="+mj-lt"/>
              </a:rPr>
              <a:t>WITH a AS (</a:t>
            </a:r>
          </a:p>
          <a:p>
            <a:r>
              <a:rPr lang="en-US" sz="1050" dirty="0">
                <a:latin typeface="+mj-lt"/>
              </a:rPr>
              <a:t>  # a table with points around the world</a:t>
            </a:r>
          </a:p>
          <a:p>
            <a:r>
              <a:rPr lang="en-US" sz="1050" dirty="0">
                <a:latin typeface="+mj-lt"/>
              </a:rPr>
              <a:t>  SELECT ST_GEOGPOINT(</a:t>
            </a:r>
            <a:r>
              <a:rPr lang="en-US" sz="1050" dirty="0" err="1">
                <a:latin typeface="+mj-lt"/>
              </a:rPr>
              <a:t>longitude,latitude</a:t>
            </a:r>
            <a:r>
              <a:rPr lang="en-US" sz="1050" dirty="0">
                <a:latin typeface="+mj-lt"/>
              </a:rPr>
              <a:t>) </a:t>
            </a:r>
            <a:r>
              <a:rPr lang="en-US" sz="1050" dirty="0" err="1">
                <a:latin typeface="+mj-lt"/>
              </a:rPr>
              <a:t>my_point</a:t>
            </a:r>
            <a:endParaRPr lang="en-US" sz="1050" dirty="0">
              <a:latin typeface="+mj-lt"/>
            </a:endParaRPr>
          </a:p>
          <a:p>
            <a:r>
              <a:rPr lang="en-US" sz="1050" dirty="0">
                <a:latin typeface="+mj-lt"/>
              </a:rPr>
              <a:t>  FROM `big-data-assignment1-331623.Flight_Twitter_BD3.Lat_Lon_Prediction`  </a:t>
            </a:r>
          </a:p>
          <a:p>
            <a:r>
              <a:rPr lang="en-US" sz="1050" dirty="0">
                <a:latin typeface="+mj-lt"/>
              </a:rPr>
              <a:t>), b AS (</a:t>
            </a:r>
          </a:p>
          <a:p>
            <a:r>
              <a:rPr lang="en-US" sz="1050" dirty="0">
                <a:latin typeface="+mj-lt"/>
              </a:rPr>
              <a:t>  # any table with cities world locations</a:t>
            </a:r>
          </a:p>
          <a:p>
            <a:r>
              <a:rPr lang="en-US" sz="1050" dirty="0">
                <a:latin typeface="+mj-lt"/>
              </a:rPr>
              <a:t>  SELECT *, ST_GEOGPOINT(</a:t>
            </a:r>
            <a:r>
              <a:rPr lang="en-US" sz="1050" dirty="0" err="1">
                <a:latin typeface="+mj-lt"/>
              </a:rPr>
              <a:t>lon,lat</a:t>
            </a:r>
            <a:r>
              <a:rPr lang="en-US" sz="1050" dirty="0">
                <a:latin typeface="+mj-lt"/>
              </a:rPr>
              <a:t>) </a:t>
            </a:r>
            <a:r>
              <a:rPr lang="en-US" sz="1050" dirty="0" err="1">
                <a:latin typeface="+mj-lt"/>
              </a:rPr>
              <a:t>latlon_geo</a:t>
            </a:r>
            <a:r>
              <a:rPr lang="en-US" sz="1050" dirty="0">
                <a:latin typeface="+mj-lt"/>
              </a:rPr>
              <a:t>, ST_ASTEXT(ST_GEOGPOINT(</a:t>
            </a:r>
            <a:r>
              <a:rPr lang="en-US" sz="1050" dirty="0" err="1">
                <a:latin typeface="+mj-lt"/>
              </a:rPr>
              <a:t>lon,lat</a:t>
            </a:r>
            <a:r>
              <a:rPr lang="en-US" sz="1050" dirty="0">
                <a:latin typeface="+mj-lt"/>
              </a:rPr>
              <a:t>)) </a:t>
            </a:r>
            <a:r>
              <a:rPr lang="en-US" sz="1050" dirty="0" err="1">
                <a:latin typeface="+mj-lt"/>
              </a:rPr>
              <a:t>hsh</a:t>
            </a:r>
            <a:r>
              <a:rPr lang="en-US" sz="1050" dirty="0">
                <a:latin typeface="+mj-lt"/>
              </a:rPr>
              <a:t> </a:t>
            </a:r>
          </a:p>
          <a:p>
            <a:r>
              <a:rPr lang="en-US" sz="1050" dirty="0">
                <a:latin typeface="+mj-lt"/>
              </a:rPr>
              <a:t>  FROM `fh-bigquery.geocode.201806_geolite2_latlon_redux` </a:t>
            </a:r>
          </a:p>
          <a:p>
            <a:r>
              <a:rPr lang="en-US" sz="1050" dirty="0">
                <a:latin typeface="+mj-lt"/>
              </a:rPr>
              <a:t>)</a:t>
            </a:r>
          </a:p>
          <a:p>
            <a:r>
              <a:rPr lang="en-US" sz="1050" dirty="0">
                <a:latin typeface="+mj-lt"/>
              </a:rPr>
              <a:t>SELECT AS VALUE </a:t>
            </a:r>
          </a:p>
          <a:p>
            <a:r>
              <a:rPr lang="en-US" sz="1050" dirty="0">
                <a:latin typeface="+mj-lt"/>
              </a:rPr>
              <a:t>  ARRAY_AGG(</a:t>
            </a:r>
          </a:p>
          <a:p>
            <a:r>
              <a:rPr lang="en-US" sz="1050" dirty="0">
                <a:latin typeface="+mj-lt"/>
              </a:rPr>
              <a:t>    STRUCT(</a:t>
            </a:r>
            <a:r>
              <a:rPr lang="en-US" sz="1050" dirty="0" err="1">
                <a:latin typeface="+mj-lt"/>
              </a:rPr>
              <a:t>my_point</a:t>
            </a:r>
            <a:r>
              <a:rPr lang="en-US" sz="1050" dirty="0">
                <a:latin typeface="+mj-lt"/>
              </a:rPr>
              <a:t>, </a:t>
            </a:r>
            <a:r>
              <a:rPr lang="en-US" sz="1050" dirty="0" err="1">
                <a:latin typeface="+mj-lt"/>
              </a:rPr>
              <a:t>city_name</a:t>
            </a:r>
            <a:r>
              <a:rPr lang="en-US" sz="1050" dirty="0">
                <a:latin typeface="+mj-lt"/>
              </a:rPr>
              <a:t>, subdivision_1_name, </a:t>
            </a:r>
            <a:r>
              <a:rPr lang="en-US" sz="1050" dirty="0" err="1">
                <a:latin typeface="+mj-lt"/>
              </a:rPr>
              <a:t>country_name</a:t>
            </a:r>
            <a:r>
              <a:rPr lang="en-US" sz="1050" dirty="0">
                <a:latin typeface="+mj-lt"/>
              </a:rPr>
              <a:t>, </a:t>
            </a:r>
            <a:r>
              <a:rPr lang="en-US" sz="1050" dirty="0" err="1">
                <a:latin typeface="+mj-lt"/>
              </a:rPr>
              <a:t>continent_name</a:t>
            </a:r>
            <a:r>
              <a:rPr lang="en-US" sz="1050" dirty="0">
                <a:latin typeface="+mj-lt"/>
              </a:rPr>
              <a:t>) </a:t>
            </a:r>
          </a:p>
          <a:p>
            <a:r>
              <a:rPr lang="en-US" sz="1050" dirty="0">
                <a:latin typeface="+mj-lt"/>
              </a:rPr>
              <a:t>    LIMIT 1</a:t>
            </a:r>
          </a:p>
          <a:p>
            <a:r>
              <a:rPr lang="en-US" sz="1050" dirty="0">
                <a:latin typeface="+mj-lt"/>
              </a:rPr>
              <a:t>  )[OFFSET(0)]</a:t>
            </a:r>
          </a:p>
          <a:p>
            <a:r>
              <a:rPr lang="en-US" sz="1050" dirty="0">
                <a:latin typeface="+mj-lt"/>
              </a:rPr>
              <a:t>FROM (</a:t>
            </a:r>
          </a:p>
          <a:p>
            <a:r>
              <a:rPr lang="en-US" sz="1050" dirty="0">
                <a:latin typeface="+mj-lt"/>
              </a:rPr>
              <a:t>  SELECT </a:t>
            </a:r>
            <a:r>
              <a:rPr lang="en-US" sz="1050" dirty="0" err="1">
                <a:latin typeface="+mj-lt"/>
              </a:rPr>
              <a:t>my_point</a:t>
            </a:r>
            <a:r>
              <a:rPr lang="en-US" sz="1050" dirty="0">
                <a:latin typeface="+mj-lt"/>
              </a:rPr>
              <a:t>, ST_ASTEXT(closest) </a:t>
            </a:r>
            <a:r>
              <a:rPr lang="en-US" sz="1050" dirty="0" err="1">
                <a:latin typeface="+mj-lt"/>
              </a:rPr>
              <a:t>hsh</a:t>
            </a:r>
            <a:r>
              <a:rPr lang="en-US" sz="1050" dirty="0">
                <a:latin typeface="+mj-lt"/>
              </a:rPr>
              <a:t> </a:t>
            </a:r>
          </a:p>
          <a:p>
            <a:r>
              <a:rPr lang="en-US" sz="1050" dirty="0">
                <a:latin typeface="+mj-lt"/>
              </a:rPr>
              <a:t>  FROM a, (SELECT ST_UNION_AGG(</a:t>
            </a:r>
            <a:r>
              <a:rPr lang="en-US" sz="1050" dirty="0" err="1">
                <a:latin typeface="+mj-lt"/>
              </a:rPr>
              <a:t>latlon_geo</a:t>
            </a:r>
            <a:r>
              <a:rPr lang="en-US" sz="1050" dirty="0">
                <a:latin typeface="+mj-lt"/>
              </a:rPr>
              <a:t>) </a:t>
            </a:r>
            <a:r>
              <a:rPr lang="en-US" sz="1050" dirty="0" err="1">
                <a:latin typeface="+mj-lt"/>
              </a:rPr>
              <a:t>arr</a:t>
            </a:r>
            <a:r>
              <a:rPr lang="en-US" sz="1050" dirty="0">
                <a:latin typeface="+mj-lt"/>
              </a:rPr>
              <a:t> FROM b),</a:t>
            </a:r>
          </a:p>
          <a:p>
            <a:r>
              <a:rPr lang="en-US" sz="1050" dirty="0">
                <a:latin typeface="+mj-lt"/>
              </a:rPr>
              <a:t>  UNNEST([ST_CLOSESTPOINT(</a:t>
            </a:r>
            <a:r>
              <a:rPr lang="en-US" sz="1050" dirty="0" err="1">
                <a:latin typeface="+mj-lt"/>
              </a:rPr>
              <a:t>arr</a:t>
            </a:r>
            <a:r>
              <a:rPr lang="en-US" sz="1050" dirty="0">
                <a:latin typeface="+mj-lt"/>
              </a:rPr>
              <a:t>, </a:t>
            </a:r>
            <a:r>
              <a:rPr lang="en-US" sz="1050" dirty="0" err="1">
                <a:latin typeface="+mj-lt"/>
              </a:rPr>
              <a:t>my_point</a:t>
            </a:r>
            <a:r>
              <a:rPr lang="en-US" sz="1050" dirty="0">
                <a:latin typeface="+mj-lt"/>
              </a:rPr>
              <a:t>)]) closest</a:t>
            </a:r>
          </a:p>
          <a:p>
            <a:r>
              <a:rPr lang="en-US" sz="1050" dirty="0">
                <a:latin typeface="+mj-lt"/>
              </a:rPr>
              <a:t>)</a:t>
            </a:r>
          </a:p>
          <a:p>
            <a:r>
              <a:rPr lang="en-US" sz="1050" dirty="0">
                <a:latin typeface="+mj-lt"/>
              </a:rPr>
              <a:t>JOIN b </a:t>
            </a:r>
          </a:p>
          <a:p>
            <a:r>
              <a:rPr lang="en-US" sz="1050" dirty="0">
                <a:latin typeface="+mj-lt"/>
              </a:rPr>
              <a:t>USING(</a:t>
            </a:r>
            <a:r>
              <a:rPr lang="en-US" sz="1050" dirty="0" err="1">
                <a:latin typeface="+mj-lt"/>
              </a:rPr>
              <a:t>hsh</a:t>
            </a:r>
            <a:r>
              <a:rPr lang="en-US" sz="1050" dirty="0">
                <a:latin typeface="+mj-lt"/>
              </a:rPr>
              <a:t>)</a:t>
            </a:r>
          </a:p>
          <a:p>
            <a:r>
              <a:rPr lang="en-US" sz="1050" dirty="0">
                <a:latin typeface="+mj-lt"/>
              </a:rPr>
              <a:t>GROUP BY ST_ASTEXT(</a:t>
            </a:r>
            <a:r>
              <a:rPr lang="en-US" sz="1050" dirty="0" err="1">
                <a:latin typeface="+mj-lt"/>
              </a:rPr>
              <a:t>my_point</a:t>
            </a:r>
            <a:r>
              <a:rPr lang="en-US" sz="1050" dirty="0">
                <a:latin typeface="+mj-lt"/>
              </a:rPr>
              <a:t>)</a:t>
            </a:r>
          </a:p>
        </p:txBody>
      </p:sp>
      <p:pic>
        <p:nvPicPr>
          <p:cNvPr id="3" name="Picture 2">
            <a:extLst>
              <a:ext uri="{FF2B5EF4-FFF2-40B4-BE49-F238E27FC236}">
                <a16:creationId xmlns:a16="http://schemas.microsoft.com/office/drawing/2014/main" id="{B90B56E8-AB41-B34F-9319-9C2C03C5288F}"/>
              </a:ext>
            </a:extLst>
          </p:cNvPr>
          <p:cNvPicPr>
            <a:picLocks noChangeAspect="1"/>
          </p:cNvPicPr>
          <p:nvPr/>
        </p:nvPicPr>
        <p:blipFill>
          <a:blip r:embed="rId2"/>
          <a:stretch>
            <a:fillRect/>
          </a:stretch>
        </p:blipFill>
        <p:spPr>
          <a:xfrm>
            <a:off x="4821015" y="3730562"/>
            <a:ext cx="6705600" cy="3030883"/>
          </a:xfrm>
          <a:prstGeom prst="rect">
            <a:avLst/>
          </a:prstGeom>
        </p:spPr>
      </p:pic>
    </p:spTree>
    <p:extLst>
      <p:ext uri="{BB962C8B-B14F-4D97-AF65-F5344CB8AC3E}">
        <p14:creationId xmlns:p14="http://schemas.microsoft.com/office/powerpoint/2010/main" val="1432323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CEE14-AACF-484F-9533-243CFC95B6B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dirty="0"/>
              <a:t>FINAL TABLE WITH airline and location details</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5AA6FA"/>
          </a:solidFill>
          <a:ln w="38100" cap="rnd">
            <a:solidFill>
              <a:srgbClr val="5AA6F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E99615-EDA4-8043-B092-C72AD1C4EF5E}"/>
              </a:ext>
            </a:extLst>
          </p:cNvPr>
          <p:cNvSpPr txBox="1"/>
          <p:nvPr/>
        </p:nvSpPr>
        <p:spPr>
          <a:xfrm>
            <a:off x="4849573" y="83410"/>
            <a:ext cx="6350248" cy="1869743"/>
          </a:xfrm>
          <a:prstGeom prst="rect">
            <a:avLst/>
          </a:prstGeom>
          <a:noFill/>
        </p:spPr>
        <p:txBody>
          <a:bodyPr wrap="square" rtlCol="0">
            <a:spAutoFit/>
          </a:bodyPr>
          <a:lstStyle/>
          <a:p>
            <a:r>
              <a:rPr lang="en-US" sz="1050" dirty="0">
                <a:latin typeface="+mj-lt"/>
              </a:rPr>
              <a:t>SELECT DISTINCT(</a:t>
            </a:r>
            <a:r>
              <a:rPr lang="en-US" sz="1050" dirty="0" err="1">
                <a:latin typeface="+mj-lt"/>
              </a:rPr>
              <a:t>Tail_number</a:t>
            </a:r>
            <a:r>
              <a:rPr lang="en-US" sz="1050" dirty="0">
                <a:latin typeface="+mj-lt"/>
              </a:rPr>
              <a:t>),Airlines ,Carrier,Scheduled_Arrival_time,Scheduled_Depart_Time,longitude,latitude,city_name,subdivision_1_name,country_name,continent_name</a:t>
            </a:r>
          </a:p>
          <a:p>
            <a:r>
              <a:rPr lang="en-US" sz="1050" dirty="0">
                <a:latin typeface="+mj-lt"/>
              </a:rPr>
              <a:t>FROM</a:t>
            </a:r>
          </a:p>
          <a:p>
            <a:r>
              <a:rPr lang="en-US" sz="1050" dirty="0">
                <a:latin typeface="+mj-lt"/>
              </a:rPr>
              <a:t>(SELECT ST_X(</a:t>
            </a:r>
            <a:r>
              <a:rPr lang="en-US" sz="1050" dirty="0" err="1">
                <a:latin typeface="+mj-lt"/>
              </a:rPr>
              <a:t>my_point</a:t>
            </a:r>
            <a:r>
              <a:rPr lang="en-US" sz="1050" dirty="0">
                <a:latin typeface="+mj-lt"/>
              </a:rPr>
              <a:t>) as long,</a:t>
            </a:r>
          </a:p>
          <a:p>
            <a:r>
              <a:rPr lang="en-US" sz="1050" dirty="0">
                <a:latin typeface="+mj-lt"/>
              </a:rPr>
              <a:t>  ST_Y(</a:t>
            </a:r>
            <a:r>
              <a:rPr lang="en-US" sz="1050" dirty="0" err="1">
                <a:latin typeface="+mj-lt"/>
              </a:rPr>
              <a:t>my_point</a:t>
            </a:r>
            <a:r>
              <a:rPr lang="en-US" sz="1050" dirty="0">
                <a:latin typeface="+mj-lt"/>
              </a:rPr>
              <a:t>) as latit,city_name,subdivision_1_name,country_name,continent_name</a:t>
            </a:r>
          </a:p>
          <a:p>
            <a:r>
              <a:rPr lang="en-US" sz="1050" dirty="0">
                <a:latin typeface="+mj-lt"/>
              </a:rPr>
              <a:t>FROM `big-data-assignment1-331623.Flight_Twitter_BD3.near_loc`)tr</a:t>
            </a:r>
          </a:p>
          <a:p>
            <a:r>
              <a:rPr lang="en-US" sz="1050" dirty="0">
                <a:latin typeface="+mj-lt"/>
              </a:rPr>
              <a:t>INNER JOIN </a:t>
            </a:r>
          </a:p>
          <a:p>
            <a:r>
              <a:rPr lang="en-US" sz="1050" dirty="0">
                <a:latin typeface="+mj-lt"/>
              </a:rPr>
              <a:t>`big-data-assignment1-331623.Flight_Twitter_BD3.Lat_Lon_Prediction`pr</a:t>
            </a:r>
          </a:p>
          <a:p>
            <a:r>
              <a:rPr lang="en-US" sz="1050" dirty="0">
                <a:latin typeface="+mj-lt"/>
              </a:rPr>
              <a:t>ON</a:t>
            </a:r>
          </a:p>
          <a:p>
            <a:r>
              <a:rPr lang="en-US" sz="1050" dirty="0" err="1">
                <a:latin typeface="+mj-lt"/>
              </a:rPr>
              <a:t>tr.long</a:t>
            </a:r>
            <a:r>
              <a:rPr lang="en-US" sz="1050" dirty="0">
                <a:latin typeface="+mj-lt"/>
              </a:rPr>
              <a:t>=</a:t>
            </a:r>
            <a:r>
              <a:rPr lang="en-US" sz="1050" dirty="0" err="1">
                <a:latin typeface="+mj-lt"/>
              </a:rPr>
              <a:t>pr.longitude</a:t>
            </a:r>
            <a:r>
              <a:rPr lang="en-US" sz="1050" dirty="0">
                <a:latin typeface="+mj-lt"/>
              </a:rPr>
              <a:t> </a:t>
            </a:r>
          </a:p>
          <a:p>
            <a:r>
              <a:rPr lang="en-US" sz="1050" dirty="0">
                <a:latin typeface="+mj-lt"/>
              </a:rPr>
              <a:t>AND </a:t>
            </a:r>
            <a:r>
              <a:rPr lang="en-US" sz="1050" dirty="0" err="1">
                <a:latin typeface="+mj-lt"/>
              </a:rPr>
              <a:t>tr.latit</a:t>
            </a:r>
            <a:r>
              <a:rPr lang="en-US" sz="1050" dirty="0">
                <a:latin typeface="+mj-lt"/>
              </a:rPr>
              <a:t>=</a:t>
            </a:r>
            <a:r>
              <a:rPr lang="en-US" sz="1050" dirty="0" err="1">
                <a:latin typeface="+mj-lt"/>
              </a:rPr>
              <a:t>pr.latitude</a:t>
            </a:r>
            <a:endParaRPr lang="en-US" sz="1050" dirty="0">
              <a:latin typeface="+mj-lt"/>
            </a:endParaRPr>
          </a:p>
        </p:txBody>
      </p:sp>
      <p:pic>
        <p:nvPicPr>
          <p:cNvPr id="4" name="Picture 3">
            <a:extLst>
              <a:ext uri="{FF2B5EF4-FFF2-40B4-BE49-F238E27FC236}">
                <a16:creationId xmlns:a16="http://schemas.microsoft.com/office/drawing/2014/main" id="{0BCAC08E-2869-C740-B051-02D59144FC42}"/>
              </a:ext>
            </a:extLst>
          </p:cNvPr>
          <p:cNvPicPr>
            <a:picLocks noChangeAspect="1"/>
          </p:cNvPicPr>
          <p:nvPr/>
        </p:nvPicPr>
        <p:blipFill>
          <a:blip r:embed="rId2"/>
          <a:stretch>
            <a:fillRect/>
          </a:stretch>
        </p:blipFill>
        <p:spPr>
          <a:xfrm>
            <a:off x="4849572" y="2240067"/>
            <a:ext cx="6504227" cy="4331019"/>
          </a:xfrm>
          <a:prstGeom prst="rect">
            <a:avLst/>
          </a:prstGeom>
        </p:spPr>
      </p:pic>
    </p:spTree>
    <p:extLst>
      <p:ext uri="{BB962C8B-B14F-4D97-AF65-F5344CB8AC3E}">
        <p14:creationId xmlns:p14="http://schemas.microsoft.com/office/powerpoint/2010/main" val="305176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F9A22-4674-CE4C-9169-1A9AC1E361E5}"/>
              </a:ext>
            </a:extLst>
          </p:cNvPr>
          <p:cNvPicPr>
            <a:picLocks noChangeAspect="1"/>
          </p:cNvPicPr>
          <p:nvPr/>
        </p:nvPicPr>
        <p:blipFill>
          <a:blip r:embed="rId2"/>
          <a:stretch>
            <a:fillRect/>
          </a:stretch>
        </p:blipFill>
        <p:spPr>
          <a:xfrm>
            <a:off x="640080" y="1828800"/>
            <a:ext cx="11242711" cy="5029200"/>
          </a:xfrm>
          <a:prstGeom prst="rect">
            <a:avLst/>
          </a:prstGeom>
        </p:spPr>
      </p:pic>
      <p:sp>
        <p:nvSpPr>
          <p:cNvPr id="5" name="TextBox 4">
            <a:extLst>
              <a:ext uri="{FF2B5EF4-FFF2-40B4-BE49-F238E27FC236}">
                <a16:creationId xmlns:a16="http://schemas.microsoft.com/office/drawing/2014/main" id="{38225BC4-032B-3049-826E-0EF0D0433C87}"/>
              </a:ext>
            </a:extLst>
          </p:cNvPr>
          <p:cNvSpPr txBox="1"/>
          <p:nvPr/>
        </p:nvSpPr>
        <p:spPr>
          <a:xfrm>
            <a:off x="725103" y="637674"/>
            <a:ext cx="10741794" cy="923330"/>
          </a:xfrm>
          <a:prstGeom prst="rect">
            <a:avLst/>
          </a:prstGeom>
          <a:noFill/>
        </p:spPr>
        <p:txBody>
          <a:bodyPr wrap="square" rtlCol="0">
            <a:spAutoFit/>
          </a:bodyPr>
          <a:lstStyle/>
          <a:p>
            <a:pPr algn="just"/>
            <a:r>
              <a:rPr lang="en-IN" dirty="0">
                <a:latin typeface="Apple Braille" pitchFamily="2" charset="0"/>
              </a:rPr>
              <a:t>We use the archived data and the predicted latitude and longitude of the streaming data to train our model. After converting the location to a GEO point, we also immediately found out the exact location of the carrier, and then used GEO code data to find out the city, subregion, country, and continent. </a:t>
            </a:r>
            <a:endParaRPr lang="en-US" dirty="0">
              <a:latin typeface="Apple Braille" pitchFamily="2" charset="0"/>
            </a:endParaRPr>
          </a:p>
        </p:txBody>
      </p:sp>
    </p:spTree>
    <p:extLst>
      <p:ext uri="{BB962C8B-B14F-4D97-AF65-F5344CB8AC3E}">
        <p14:creationId xmlns:p14="http://schemas.microsoft.com/office/powerpoint/2010/main" val="1300044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850D73F-A993-7B46-9CBF-30EF928CC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65960"/>
            <a:ext cx="10408920" cy="48920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5412D1D-5D49-D941-B19C-FBCE684AFD2A}"/>
              </a:ext>
            </a:extLst>
          </p:cNvPr>
          <p:cNvSpPr txBox="1"/>
          <p:nvPr/>
        </p:nvSpPr>
        <p:spPr>
          <a:xfrm>
            <a:off x="986589" y="421105"/>
            <a:ext cx="9083842" cy="1200329"/>
          </a:xfrm>
          <a:prstGeom prst="rect">
            <a:avLst/>
          </a:prstGeom>
          <a:noFill/>
        </p:spPr>
        <p:txBody>
          <a:bodyPr wrap="square" rtlCol="0">
            <a:spAutoFit/>
          </a:bodyPr>
          <a:lstStyle/>
          <a:p>
            <a:pPr algn="just"/>
            <a:r>
              <a:rPr lang="en-IN" dirty="0">
                <a:latin typeface="Apple Braille" pitchFamily="2" charset="0"/>
              </a:rPr>
              <a:t>From the table below, we can see the latitude and longitude of cities, regions, countries, and continents. The below map gives a visual representation of the flights operating through the United states. From the picture, we can see that most of the flights are near major cities</a:t>
            </a:r>
            <a:endParaRPr lang="en-US" dirty="0">
              <a:latin typeface="Apple Braille" pitchFamily="2" charset="0"/>
            </a:endParaRPr>
          </a:p>
        </p:txBody>
      </p:sp>
    </p:spTree>
    <p:extLst>
      <p:ext uri="{BB962C8B-B14F-4D97-AF65-F5344CB8AC3E}">
        <p14:creationId xmlns:p14="http://schemas.microsoft.com/office/powerpoint/2010/main" val="3946034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5" name="Rectangle 44">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A5E06D-D948-6645-A154-91B06C91B029}"/>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lnSpc>
                <a:spcPct val="90000"/>
              </a:lnSpc>
            </a:pPr>
            <a:r>
              <a:rPr lang="en-US" sz="7800"/>
              <a:t>Predict </a:t>
            </a:r>
            <a:r>
              <a:rPr lang="en-US" sz="7800" b="1"/>
              <a:t>arrival times </a:t>
            </a:r>
            <a:r>
              <a:rPr lang="en-US" sz="7800"/>
              <a:t>of those flight</a:t>
            </a:r>
            <a:endParaRPr lang="en-US" sz="7800" b="1"/>
          </a:p>
        </p:txBody>
      </p:sp>
      <p:pic>
        <p:nvPicPr>
          <p:cNvPr id="3" name="Graphic 2" descr="Aeroplane">
            <a:extLst>
              <a:ext uri="{FF2B5EF4-FFF2-40B4-BE49-F238E27FC236}">
                <a16:creationId xmlns:a16="http://schemas.microsoft.com/office/drawing/2014/main" id="{E9E08E7C-71DF-E443-8FFB-5E6F70256C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52"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51"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53"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23745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D2306AB6-9D65-4F8E-9FD7-C3F3A3DE3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4A7AF3-BD5F-6F45-974E-887296CE4ED3}"/>
              </a:ext>
            </a:extLst>
          </p:cNvPr>
          <p:cNvPicPr>
            <a:picLocks noChangeAspect="1"/>
          </p:cNvPicPr>
          <p:nvPr/>
        </p:nvPicPr>
        <p:blipFill rotWithShape="1">
          <a:blip r:embed="rId2"/>
          <a:srcRect/>
          <a:stretch/>
        </p:blipFill>
        <p:spPr>
          <a:xfrm>
            <a:off x="82444" y="122663"/>
            <a:ext cx="6522700" cy="4764305"/>
          </a:xfrm>
          <a:prstGeom prst="rect">
            <a:avLst/>
          </a:prstGeom>
        </p:spPr>
      </p:pic>
      <p:sp>
        <p:nvSpPr>
          <p:cNvPr id="22" name="Freeform: Shape 21">
            <a:extLst>
              <a:ext uri="{FF2B5EF4-FFF2-40B4-BE49-F238E27FC236}">
                <a16:creationId xmlns:a16="http://schemas.microsoft.com/office/drawing/2014/main" id="{284C940E-7A1D-418E-A9E8-C9852CA8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1255" y="2996261"/>
            <a:ext cx="6310745" cy="3861739"/>
          </a:xfrm>
          <a:custGeom>
            <a:avLst/>
            <a:gdLst>
              <a:gd name="connsiteX0" fmla="*/ 5172027 w 6310745"/>
              <a:gd name="connsiteY0" fmla="*/ 351902 h 3861739"/>
              <a:gd name="connsiteX1" fmla="*/ 5173047 w 6310745"/>
              <a:gd name="connsiteY1" fmla="*/ 352987 h 3861739"/>
              <a:gd name="connsiteX2" fmla="*/ 5177471 w 6310745"/>
              <a:gd name="connsiteY2" fmla="*/ 352581 h 3861739"/>
              <a:gd name="connsiteX3" fmla="*/ 2969865 w 6310745"/>
              <a:gd name="connsiteY3" fmla="*/ 91462 h 3861739"/>
              <a:gd name="connsiteX4" fmla="*/ 2918830 w 6310745"/>
              <a:gd name="connsiteY4" fmla="*/ 95401 h 3861739"/>
              <a:gd name="connsiteX5" fmla="*/ 1957331 w 6310745"/>
              <a:gd name="connsiteY5" fmla="*/ 323658 h 3861739"/>
              <a:gd name="connsiteX6" fmla="*/ 413011 w 6310745"/>
              <a:gd name="connsiteY6" fmla="*/ 1429370 h 3861739"/>
              <a:gd name="connsiteX7" fmla="*/ 88087 w 6310745"/>
              <a:gd name="connsiteY7" fmla="*/ 2204577 h 3861739"/>
              <a:gd name="connsiteX8" fmla="*/ 109862 w 6310745"/>
              <a:gd name="connsiteY8" fmla="*/ 2159496 h 3861739"/>
              <a:gd name="connsiteX9" fmla="*/ 566286 w 6310745"/>
              <a:gd name="connsiteY9" fmla="*/ 1369352 h 3861739"/>
              <a:gd name="connsiteX10" fmla="*/ 1648059 w 6310745"/>
              <a:gd name="connsiteY10" fmla="*/ 484837 h 3861739"/>
              <a:gd name="connsiteX11" fmla="*/ 2969865 w 6310745"/>
              <a:gd name="connsiteY11" fmla="*/ 91462 h 3861739"/>
              <a:gd name="connsiteX12" fmla="*/ 3495357 w 6310745"/>
              <a:gd name="connsiteY12" fmla="*/ 893 h 3861739"/>
              <a:gd name="connsiteX13" fmla="*/ 3941913 w 6310745"/>
              <a:gd name="connsiteY13" fmla="*/ 37963 h 3861739"/>
              <a:gd name="connsiteX14" fmla="*/ 5299614 w 6310745"/>
              <a:gd name="connsiteY14" fmla="*/ 324201 h 3861739"/>
              <a:gd name="connsiteX15" fmla="*/ 6213700 w 6310745"/>
              <a:gd name="connsiteY15" fmla="*/ 666307 h 3861739"/>
              <a:gd name="connsiteX16" fmla="*/ 6310745 w 6310745"/>
              <a:gd name="connsiteY16" fmla="*/ 718092 h 3861739"/>
              <a:gd name="connsiteX17" fmla="*/ 6310745 w 6310745"/>
              <a:gd name="connsiteY17" fmla="*/ 786964 h 3861739"/>
              <a:gd name="connsiteX18" fmla="*/ 6223734 w 6310745"/>
              <a:gd name="connsiteY18" fmla="*/ 739515 h 3861739"/>
              <a:gd name="connsiteX19" fmla="*/ 5436559 w 6310745"/>
              <a:gd name="connsiteY19" fmla="*/ 427942 h 3861739"/>
              <a:gd name="connsiteX20" fmla="*/ 5314925 w 6310745"/>
              <a:gd name="connsiteY20" fmla="*/ 390465 h 3861739"/>
              <a:gd name="connsiteX21" fmla="*/ 5198564 w 6310745"/>
              <a:gd name="connsiteY21" fmla="*/ 357468 h 3861739"/>
              <a:gd name="connsiteX22" fmla="*/ 5826636 w 6310745"/>
              <a:gd name="connsiteY22" fmla="*/ 619266 h 3861739"/>
              <a:gd name="connsiteX23" fmla="*/ 6125359 w 6310745"/>
              <a:gd name="connsiteY23" fmla="*/ 778370 h 3861739"/>
              <a:gd name="connsiteX24" fmla="*/ 6310745 w 6310745"/>
              <a:gd name="connsiteY24" fmla="*/ 896973 h 3861739"/>
              <a:gd name="connsiteX25" fmla="*/ 6310745 w 6310745"/>
              <a:gd name="connsiteY25" fmla="*/ 3861739 h 3861739"/>
              <a:gd name="connsiteX26" fmla="*/ 974639 w 6310745"/>
              <a:gd name="connsiteY26" fmla="*/ 3861739 h 3861739"/>
              <a:gd name="connsiteX27" fmla="*/ 719986 w 6310745"/>
              <a:gd name="connsiteY27" fmla="*/ 3659957 h 3861739"/>
              <a:gd name="connsiteX28" fmla="*/ 299202 w 6310745"/>
              <a:gd name="connsiteY28" fmla="*/ 3177626 h 3861739"/>
              <a:gd name="connsiteX29" fmla="*/ 52873 w 6310745"/>
              <a:gd name="connsiteY29" fmla="*/ 2564820 h 3861739"/>
              <a:gd name="connsiteX30" fmla="*/ 21743 w 6310745"/>
              <a:gd name="connsiteY30" fmla="*/ 2457276 h 3861739"/>
              <a:gd name="connsiteX31" fmla="*/ 15788 w 6310745"/>
              <a:gd name="connsiteY31" fmla="*/ 2193035 h 3861739"/>
              <a:gd name="connsiteX32" fmla="*/ 1087523 w 6310745"/>
              <a:gd name="connsiteY32" fmla="*/ 695306 h 3861739"/>
              <a:gd name="connsiteX33" fmla="*/ 2765215 w 6310745"/>
              <a:gd name="connsiteY33" fmla="*/ 56158 h 3861739"/>
              <a:gd name="connsiteX34" fmla="*/ 3120078 w 6310745"/>
              <a:gd name="connsiteY34" fmla="*/ 15422 h 3861739"/>
              <a:gd name="connsiteX35" fmla="*/ 3495357 w 6310745"/>
              <a:gd name="connsiteY35" fmla="*/ 893 h 386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10745" h="3861739">
                <a:moveTo>
                  <a:pt x="5172027" y="351902"/>
                </a:moveTo>
                <a:cubicBezTo>
                  <a:pt x="5172027" y="351902"/>
                  <a:pt x="5172027" y="352852"/>
                  <a:pt x="5173047" y="352987"/>
                </a:cubicBezTo>
                <a:lnTo>
                  <a:pt x="5177471" y="352581"/>
                </a:lnTo>
                <a:close/>
                <a:moveTo>
                  <a:pt x="2969865" y="91462"/>
                </a:moveTo>
                <a:cubicBezTo>
                  <a:pt x="2952701" y="89711"/>
                  <a:pt x="2935264" y="91055"/>
                  <a:pt x="2918830" y="95401"/>
                </a:cubicBezTo>
                <a:cubicBezTo>
                  <a:pt x="2586081" y="133611"/>
                  <a:pt x="2262146" y="210506"/>
                  <a:pt x="1957331" y="323658"/>
                </a:cubicBezTo>
                <a:cubicBezTo>
                  <a:pt x="1300170" y="565494"/>
                  <a:pt x="773488" y="924243"/>
                  <a:pt x="413011" y="1429370"/>
                </a:cubicBezTo>
                <a:cubicBezTo>
                  <a:pt x="241125" y="1667934"/>
                  <a:pt x="130650" y="1931482"/>
                  <a:pt x="88087" y="2204577"/>
                </a:cubicBezTo>
                <a:cubicBezTo>
                  <a:pt x="96253" y="2189777"/>
                  <a:pt x="103398" y="2174704"/>
                  <a:pt x="109862" y="2159496"/>
                </a:cubicBezTo>
                <a:cubicBezTo>
                  <a:pt x="227584" y="1883441"/>
                  <a:pt x="374053" y="1617978"/>
                  <a:pt x="566286" y="1369352"/>
                </a:cubicBezTo>
                <a:cubicBezTo>
                  <a:pt x="843916" y="1009789"/>
                  <a:pt x="1197929" y="710108"/>
                  <a:pt x="1648059" y="484837"/>
                </a:cubicBezTo>
                <a:cubicBezTo>
                  <a:pt x="2053957" y="281700"/>
                  <a:pt x="2497621" y="159899"/>
                  <a:pt x="2969865" y="91462"/>
                </a:cubicBezTo>
                <a:close/>
                <a:moveTo>
                  <a:pt x="3495357" y="893"/>
                </a:moveTo>
                <a:cubicBezTo>
                  <a:pt x="3633661" y="-4539"/>
                  <a:pt x="3787957" y="15693"/>
                  <a:pt x="3941913" y="37963"/>
                </a:cubicBezTo>
                <a:cubicBezTo>
                  <a:pt x="4403949" y="104770"/>
                  <a:pt x="4858161" y="195339"/>
                  <a:pt x="5299614" y="324201"/>
                </a:cubicBezTo>
                <a:cubicBezTo>
                  <a:pt x="5617945" y="417079"/>
                  <a:pt x="5925559" y="526685"/>
                  <a:pt x="6213700" y="666307"/>
                </a:cubicBezTo>
                <a:lnTo>
                  <a:pt x="6310745" y="718092"/>
                </a:lnTo>
                <a:lnTo>
                  <a:pt x="6310745" y="786964"/>
                </a:lnTo>
                <a:lnTo>
                  <a:pt x="6223734" y="739515"/>
                </a:lnTo>
                <a:cubicBezTo>
                  <a:pt x="5975170" y="615379"/>
                  <a:pt x="5710361" y="515015"/>
                  <a:pt x="5436559" y="427942"/>
                </a:cubicBezTo>
                <a:cubicBezTo>
                  <a:pt x="5396292" y="415002"/>
                  <a:pt x="5355753" y="402509"/>
                  <a:pt x="5314925" y="390465"/>
                </a:cubicBezTo>
                <a:cubicBezTo>
                  <a:pt x="5276307" y="379059"/>
                  <a:pt x="5237351" y="368468"/>
                  <a:pt x="5198564" y="357468"/>
                </a:cubicBezTo>
                <a:cubicBezTo>
                  <a:pt x="5414393" y="434473"/>
                  <a:pt x="5624129" y="521907"/>
                  <a:pt x="5826636" y="619266"/>
                </a:cubicBezTo>
                <a:cubicBezTo>
                  <a:pt x="5929344" y="669507"/>
                  <a:pt x="6029097" y="722388"/>
                  <a:pt x="6125359" y="778370"/>
                </a:cubicBezTo>
                <a:lnTo>
                  <a:pt x="6310745" y="896973"/>
                </a:lnTo>
                <a:lnTo>
                  <a:pt x="6310745" y="3861739"/>
                </a:lnTo>
                <a:lnTo>
                  <a:pt x="974639" y="3861739"/>
                </a:lnTo>
                <a:lnTo>
                  <a:pt x="719986" y="3659957"/>
                </a:lnTo>
                <a:cubicBezTo>
                  <a:pt x="556844" y="3515259"/>
                  <a:pt x="415052" y="3355506"/>
                  <a:pt x="299202" y="3177626"/>
                </a:cubicBezTo>
                <a:cubicBezTo>
                  <a:pt x="173197" y="2986301"/>
                  <a:pt x="89840" y="2778941"/>
                  <a:pt x="52873" y="2564820"/>
                </a:cubicBezTo>
                <a:cubicBezTo>
                  <a:pt x="46170" y="2528361"/>
                  <a:pt x="35760" y="2492390"/>
                  <a:pt x="21743" y="2457276"/>
                </a:cubicBezTo>
                <a:cubicBezTo>
                  <a:pt x="-12282" y="2369287"/>
                  <a:pt x="-34" y="2280753"/>
                  <a:pt x="15788" y="2193035"/>
                </a:cubicBezTo>
                <a:cubicBezTo>
                  <a:pt x="125343" y="1581179"/>
                  <a:pt x="505554" y="1091397"/>
                  <a:pt x="1087523" y="695306"/>
                </a:cubicBezTo>
                <a:cubicBezTo>
                  <a:pt x="1574397" y="363308"/>
                  <a:pt x="2138335" y="155961"/>
                  <a:pt x="2765215" y="56158"/>
                </a:cubicBezTo>
                <a:cubicBezTo>
                  <a:pt x="2882595" y="37419"/>
                  <a:pt x="3000997" y="24655"/>
                  <a:pt x="3120078" y="15422"/>
                </a:cubicBezTo>
                <a:cubicBezTo>
                  <a:pt x="3239161" y="6188"/>
                  <a:pt x="3356711" y="2250"/>
                  <a:pt x="3495357" y="893"/>
                </a:cubicBezTo>
                <a:close/>
              </a:path>
            </a:pathLst>
          </a:custGeom>
          <a:solidFill>
            <a:srgbClr val="57A4F7">
              <a:alpha val="91000"/>
            </a:srgbClr>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FC544BE-51B4-554C-9A9E-484F49456C77}"/>
              </a:ext>
            </a:extLst>
          </p:cNvPr>
          <p:cNvSpPr>
            <a:spLocks noGrp="1"/>
          </p:cNvSpPr>
          <p:nvPr>
            <p:ph type="title"/>
          </p:nvPr>
        </p:nvSpPr>
        <p:spPr>
          <a:xfrm>
            <a:off x="6999149" y="3918187"/>
            <a:ext cx="4574851" cy="1390218"/>
          </a:xfrm>
        </p:spPr>
        <p:txBody>
          <a:bodyPr vert="horz" lIns="91440" tIns="45720" rIns="91440" bIns="45720" rtlCol="0" anchor="b">
            <a:noAutofit/>
          </a:bodyPr>
          <a:lstStyle/>
          <a:p>
            <a:pPr algn="ctr"/>
            <a:r>
              <a:rPr lang="en-US" sz="3600" dirty="0">
                <a:solidFill>
                  <a:schemeClr val="bg1"/>
                </a:solidFill>
              </a:rPr>
              <a:t>Training Model for Predicting Scheduled Arrival Time</a:t>
            </a:r>
            <a:br>
              <a:rPr lang="en-US" sz="3600" dirty="0">
                <a:solidFill>
                  <a:schemeClr val="bg1"/>
                </a:solidFill>
              </a:rPr>
            </a:br>
            <a:r>
              <a:rPr lang="en-US" sz="3600" dirty="0">
                <a:solidFill>
                  <a:schemeClr val="bg1"/>
                </a:solidFill>
              </a:rPr>
              <a:t>R-Squared-0.5069</a:t>
            </a:r>
          </a:p>
        </p:txBody>
      </p:sp>
      <p:sp>
        <p:nvSpPr>
          <p:cNvPr id="24" name="Rectangle 6">
            <a:extLst>
              <a:ext uri="{FF2B5EF4-FFF2-40B4-BE49-F238E27FC236}">
                <a16:creationId xmlns:a16="http://schemas.microsoft.com/office/drawing/2014/main" id="{72E0F698-EDF5-464C-B466-8D34B8AF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9179" y="5344820"/>
            <a:ext cx="3994793" cy="27432"/>
          </a:xfrm>
          <a:custGeom>
            <a:avLst/>
            <a:gdLst>
              <a:gd name="connsiteX0" fmla="*/ 0 w 3994793"/>
              <a:gd name="connsiteY0" fmla="*/ 0 h 27432"/>
              <a:gd name="connsiteX1" fmla="*/ 745695 w 3994793"/>
              <a:gd name="connsiteY1" fmla="*/ 0 h 27432"/>
              <a:gd name="connsiteX2" fmla="*/ 1451441 w 3994793"/>
              <a:gd name="connsiteY2" fmla="*/ 0 h 27432"/>
              <a:gd name="connsiteX3" fmla="*/ 2157188 w 3994793"/>
              <a:gd name="connsiteY3" fmla="*/ 0 h 27432"/>
              <a:gd name="connsiteX4" fmla="*/ 2703143 w 3994793"/>
              <a:gd name="connsiteY4" fmla="*/ 0 h 27432"/>
              <a:gd name="connsiteX5" fmla="*/ 3289046 w 3994793"/>
              <a:gd name="connsiteY5" fmla="*/ 0 h 27432"/>
              <a:gd name="connsiteX6" fmla="*/ 3994793 w 3994793"/>
              <a:gd name="connsiteY6" fmla="*/ 0 h 27432"/>
              <a:gd name="connsiteX7" fmla="*/ 3994793 w 3994793"/>
              <a:gd name="connsiteY7" fmla="*/ 27432 h 27432"/>
              <a:gd name="connsiteX8" fmla="*/ 3328994 w 3994793"/>
              <a:gd name="connsiteY8" fmla="*/ 27432 h 27432"/>
              <a:gd name="connsiteX9" fmla="*/ 2783039 w 3994793"/>
              <a:gd name="connsiteY9" fmla="*/ 27432 h 27432"/>
              <a:gd name="connsiteX10" fmla="*/ 2237084 w 3994793"/>
              <a:gd name="connsiteY10" fmla="*/ 27432 h 27432"/>
              <a:gd name="connsiteX11" fmla="*/ 1531337 w 3994793"/>
              <a:gd name="connsiteY11" fmla="*/ 27432 h 27432"/>
              <a:gd name="connsiteX12" fmla="*/ 945434 w 3994793"/>
              <a:gd name="connsiteY12" fmla="*/ 27432 h 27432"/>
              <a:gd name="connsiteX13" fmla="*/ 0 w 3994793"/>
              <a:gd name="connsiteY13" fmla="*/ 27432 h 27432"/>
              <a:gd name="connsiteX14" fmla="*/ 0 w 3994793"/>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4793" h="27432" fill="none" extrusionOk="0">
                <a:moveTo>
                  <a:pt x="0" y="0"/>
                </a:moveTo>
                <a:cubicBezTo>
                  <a:pt x="285474" y="-22732"/>
                  <a:pt x="421546" y="-1893"/>
                  <a:pt x="745695" y="0"/>
                </a:cubicBezTo>
                <a:cubicBezTo>
                  <a:pt x="1069844" y="1893"/>
                  <a:pt x="1267051" y="4066"/>
                  <a:pt x="1451441" y="0"/>
                </a:cubicBezTo>
                <a:cubicBezTo>
                  <a:pt x="1635831" y="-4066"/>
                  <a:pt x="1865269" y="3287"/>
                  <a:pt x="2157188" y="0"/>
                </a:cubicBezTo>
                <a:cubicBezTo>
                  <a:pt x="2449107" y="-3287"/>
                  <a:pt x="2473776" y="-12720"/>
                  <a:pt x="2703143" y="0"/>
                </a:cubicBezTo>
                <a:cubicBezTo>
                  <a:pt x="2932510" y="12720"/>
                  <a:pt x="3023998" y="17286"/>
                  <a:pt x="3289046" y="0"/>
                </a:cubicBezTo>
                <a:cubicBezTo>
                  <a:pt x="3554094" y="-17286"/>
                  <a:pt x="3836668" y="10296"/>
                  <a:pt x="3994793" y="0"/>
                </a:cubicBezTo>
                <a:cubicBezTo>
                  <a:pt x="3993836" y="8431"/>
                  <a:pt x="3994444" y="14612"/>
                  <a:pt x="3994793" y="27432"/>
                </a:cubicBezTo>
                <a:cubicBezTo>
                  <a:pt x="3751330" y="45147"/>
                  <a:pt x="3618521" y="7232"/>
                  <a:pt x="3328994" y="27432"/>
                </a:cubicBezTo>
                <a:cubicBezTo>
                  <a:pt x="3039467" y="47632"/>
                  <a:pt x="2908653" y="25202"/>
                  <a:pt x="2783039" y="27432"/>
                </a:cubicBezTo>
                <a:cubicBezTo>
                  <a:pt x="2657426" y="29662"/>
                  <a:pt x="2373985" y="40038"/>
                  <a:pt x="2237084" y="27432"/>
                </a:cubicBezTo>
                <a:cubicBezTo>
                  <a:pt x="2100183" y="14826"/>
                  <a:pt x="1862145" y="31781"/>
                  <a:pt x="1531337" y="27432"/>
                </a:cubicBezTo>
                <a:cubicBezTo>
                  <a:pt x="1200529" y="23083"/>
                  <a:pt x="1153029" y="12124"/>
                  <a:pt x="945434" y="27432"/>
                </a:cubicBezTo>
                <a:cubicBezTo>
                  <a:pt x="737839" y="42740"/>
                  <a:pt x="371500" y="-18970"/>
                  <a:pt x="0" y="27432"/>
                </a:cubicBezTo>
                <a:cubicBezTo>
                  <a:pt x="226" y="18208"/>
                  <a:pt x="-648" y="12891"/>
                  <a:pt x="0" y="0"/>
                </a:cubicBezTo>
                <a:close/>
              </a:path>
              <a:path w="3994793" h="27432" stroke="0" extrusionOk="0">
                <a:moveTo>
                  <a:pt x="0" y="0"/>
                </a:moveTo>
                <a:cubicBezTo>
                  <a:pt x="233202" y="14567"/>
                  <a:pt x="387388" y="28518"/>
                  <a:pt x="625851" y="0"/>
                </a:cubicBezTo>
                <a:cubicBezTo>
                  <a:pt x="864314" y="-28518"/>
                  <a:pt x="1027047" y="-26118"/>
                  <a:pt x="1171806" y="0"/>
                </a:cubicBezTo>
                <a:cubicBezTo>
                  <a:pt x="1316566" y="26118"/>
                  <a:pt x="1639655" y="-2490"/>
                  <a:pt x="1917501" y="0"/>
                </a:cubicBezTo>
                <a:cubicBezTo>
                  <a:pt x="2195348" y="2490"/>
                  <a:pt x="2328758" y="19053"/>
                  <a:pt x="2543352" y="0"/>
                </a:cubicBezTo>
                <a:cubicBezTo>
                  <a:pt x="2757946" y="-19053"/>
                  <a:pt x="3028913" y="23876"/>
                  <a:pt x="3169202" y="0"/>
                </a:cubicBezTo>
                <a:cubicBezTo>
                  <a:pt x="3309491" y="-23876"/>
                  <a:pt x="3706249" y="-31775"/>
                  <a:pt x="3994793" y="0"/>
                </a:cubicBezTo>
                <a:cubicBezTo>
                  <a:pt x="3993438" y="9524"/>
                  <a:pt x="3993591" y="13975"/>
                  <a:pt x="3994793" y="27432"/>
                </a:cubicBezTo>
                <a:cubicBezTo>
                  <a:pt x="3717302" y="841"/>
                  <a:pt x="3475105" y="20835"/>
                  <a:pt x="3328994" y="27432"/>
                </a:cubicBezTo>
                <a:cubicBezTo>
                  <a:pt x="3182883" y="34029"/>
                  <a:pt x="3048913" y="25304"/>
                  <a:pt x="2783039" y="27432"/>
                </a:cubicBezTo>
                <a:cubicBezTo>
                  <a:pt x="2517165" y="29560"/>
                  <a:pt x="2371663" y="19960"/>
                  <a:pt x="2117240" y="27432"/>
                </a:cubicBezTo>
                <a:cubicBezTo>
                  <a:pt x="1862817" y="34904"/>
                  <a:pt x="1771642" y="53179"/>
                  <a:pt x="1451441" y="27432"/>
                </a:cubicBezTo>
                <a:cubicBezTo>
                  <a:pt x="1131240" y="1685"/>
                  <a:pt x="1013354" y="33667"/>
                  <a:pt x="825591" y="27432"/>
                </a:cubicBezTo>
                <a:cubicBezTo>
                  <a:pt x="637828" y="21198"/>
                  <a:pt x="270465" y="28145"/>
                  <a:pt x="0" y="27432"/>
                </a:cubicBezTo>
                <a:cubicBezTo>
                  <a:pt x="-800" y="16780"/>
                  <a:pt x="-583" y="1291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7714A82-FB94-ED49-91F0-D29E3C5D000B}"/>
              </a:ext>
            </a:extLst>
          </p:cNvPr>
          <p:cNvSpPr txBox="1"/>
          <p:nvPr/>
        </p:nvSpPr>
        <p:spPr>
          <a:xfrm>
            <a:off x="7004877" y="122663"/>
            <a:ext cx="4815415" cy="2800767"/>
          </a:xfrm>
          <a:prstGeom prst="rect">
            <a:avLst/>
          </a:prstGeom>
          <a:noFill/>
        </p:spPr>
        <p:txBody>
          <a:bodyPr wrap="square" rtlCol="0">
            <a:spAutoFit/>
          </a:bodyPr>
          <a:lstStyle/>
          <a:p>
            <a:r>
              <a:rPr lang="en-US" sz="1100" dirty="0">
                <a:latin typeface="Apple Braille" pitchFamily="2" charset="0"/>
              </a:rPr>
              <a:t>CREATE OR REPLACE MODEL</a:t>
            </a:r>
          </a:p>
          <a:p>
            <a:r>
              <a:rPr lang="en-US" sz="1100" dirty="0">
                <a:latin typeface="Apple Braille" pitchFamily="2" charset="0"/>
              </a:rPr>
              <a:t>  `big-data-assignment1-331623.Flight_Twitter_BD3.Flights_Arrival_Prediction` OPTIONS (</a:t>
            </a:r>
            <a:r>
              <a:rPr lang="en-US" sz="1100" dirty="0" err="1">
                <a:latin typeface="Apple Braille" pitchFamily="2" charset="0"/>
              </a:rPr>
              <a:t>model_type</a:t>
            </a:r>
            <a:r>
              <a:rPr lang="en-US" sz="1100" dirty="0">
                <a:latin typeface="Apple Braille" pitchFamily="2" charset="0"/>
              </a:rPr>
              <a:t>='LINEAR_REG',</a:t>
            </a:r>
          </a:p>
          <a:p>
            <a:r>
              <a:rPr lang="en-US" sz="1100" dirty="0">
                <a:latin typeface="Apple Braille" pitchFamily="2" charset="0"/>
              </a:rPr>
              <a:t>    </a:t>
            </a:r>
            <a:r>
              <a:rPr lang="en-US" sz="1100" dirty="0" err="1">
                <a:latin typeface="Apple Braille" pitchFamily="2" charset="0"/>
              </a:rPr>
              <a:t>input_label_cols</a:t>
            </a:r>
            <a:r>
              <a:rPr lang="en-US" sz="1100" dirty="0">
                <a:latin typeface="Apple Braille" pitchFamily="2" charset="0"/>
              </a:rPr>
              <a:t>=['SCHEDULED_ARRIVAL_TIME'])</a:t>
            </a:r>
          </a:p>
          <a:p>
            <a:r>
              <a:rPr lang="en-US" sz="1100" dirty="0">
                <a:latin typeface="Apple Braille" pitchFamily="2" charset="0"/>
              </a:rPr>
              <a:t>    AS (</a:t>
            </a:r>
          </a:p>
          <a:p>
            <a:r>
              <a:rPr lang="en-US" sz="1100" dirty="0">
                <a:latin typeface="Apple Braille" pitchFamily="2" charset="0"/>
              </a:rPr>
              <a:t>  SELECT</a:t>
            </a:r>
          </a:p>
          <a:p>
            <a:r>
              <a:rPr lang="en-US" sz="1100" dirty="0">
                <a:latin typeface="Apple Braille" pitchFamily="2" charset="0"/>
              </a:rPr>
              <a:t>    </a:t>
            </a:r>
            <a:r>
              <a:rPr lang="en-US" sz="1100" dirty="0" err="1">
                <a:latin typeface="Apple Braille" pitchFamily="2" charset="0"/>
              </a:rPr>
              <a:t>IATA_Code</a:t>
            </a:r>
            <a:r>
              <a:rPr lang="en-US" sz="1100" dirty="0">
                <a:latin typeface="Apple Braille" pitchFamily="2" charset="0"/>
              </a:rPr>
              <a:t>,</a:t>
            </a:r>
          </a:p>
          <a:p>
            <a:r>
              <a:rPr lang="en-US" sz="1100" dirty="0">
                <a:latin typeface="Apple Braille" pitchFamily="2" charset="0"/>
              </a:rPr>
              <a:t>    Airlines,</a:t>
            </a:r>
          </a:p>
          <a:p>
            <a:r>
              <a:rPr lang="en-US" sz="1100" dirty="0">
                <a:latin typeface="Apple Braille" pitchFamily="2" charset="0"/>
              </a:rPr>
              <a:t>    </a:t>
            </a:r>
            <a:r>
              <a:rPr lang="en-US" sz="1100" dirty="0" err="1">
                <a:latin typeface="Apple Braille" pitchFamily="2" charset="0"/>
              </a:rPr>
              <a:t>Tail_Number</a:t>
            </a:r>
            <a:r>
              <a:rPr lang="en-US" sz="1100" dirty="0">
                <a:latin typeface="Apple Braille" pitchFamily="2" charset="0"/>
              </a:rPr>
              <a:t>,</a:t>
            </a:r>
          </a:p>
          <a:p>
            <a:r>
              <a:rPr lang="en-US" sz="1100" dirty="0">
                <a:latin typeface="Apple Braille" pitchFamily="2" charset="0"/>
              </a:rPr>
              <a:t>    </a:t>
            </a:r>
            <a:r>
              <a:rPr lang="en-US" sz="1100" dirty="0" err="1">
                <a:latin typeface="Apple Braille" pitchFamily="2" charset="0"/>
              </a:rPr>
              <a:t>origin_state</a:t>
            </a:r>
            <a:r>
              <a:rPr lang="en-US" sz="1100" dirty="0">
                <a:latin typeface="Apple Braille" pitchFamily="2" charset="0"/>
              </a:rPr>
              <a:t>,</a:t>
            </a:r>
          </a:p>
          <a:p>
            <a:r>
              <a:rPr lang="en-US" sz="1100" dirty="0">
                <a:latin typeface="Apple Braille" pitchFamily="2" charset="0"/>
              </a:rPr>
              <a:t>    </a:t>
            </a:r>
            <a:r>
              <a:rPr lang="en-US" sz="1100" dirty="0" err="1">
                <a:latin typeface="Apple Braille" pitchFamily="2" charset="0"/>
              </a:rPr>
              <a:t>destination_state</a:t>
            </a:r>
            <a:r>
              <a:rPr lang="en-US" sz="1100" dirty="0">
                <a:latin typeface="Apple Braille" pitchFamily="2" charset="0"/>
              </a:rPr>
              <a:t>,</a:t>
            </a:r>
          </a:p>
          <a:p>
            <a:r>
              <a:rPr lang="en-US" sz="1100" dirty="0">
                <a:latin typeface="Apple Braille" pitchFamily="2" charset="0"/>
              </a:rPr>
              <a:t>    </a:t>
            </a:r>
            <a:r>
              <a:rPr lang="en-US" sz="1100" dirty="0" err="1">
                <a:latin typeface="Apple Braille" pitchFamily="2" charset="0"/>
              </a:rPr>
              <a:t>SCHEDULED_DEPART_Time</a:t>
            </a:r>
            <a:r>
              <a:rPr lang="en-US" sz="1100" dirty="0">
                <a:latin typeface="Apple Braille" pitchFamily="2" charset="0"/>
              </a:rPr>
              <a:t>,</a:t>
            </a:r>
          </a:p>
          <a:p>
            <a:r>
              <a:rPr lang="en-US" sz="1100" dirty="0">
                <a:latin typeface="Apple Braille" pitchFamily="2" charset="0"/>
              </a:rPr>
              <a:t>    SCHEDULED_ARRIVAL_TIME</a:t>
            </a:r>
          </a:p>
          <a:p>
            <a:r>
              <a:rPr lang="en-US" sz="1100" dirty="0">
                <a:latin typeface="Apple Braille" pitchFamily="2" charset="0"/>
              </a:rPr>
              <a:t>  FROM</a:t>
            </a:r>
          </a:p>
          <a:p>
            <a:r>
              <a:rPr lang="en-US" sz="1100" dirty="0">
                <a:latin typeface="Apple Braille" pitchFamily="2" charset="0"/>
              </a:rPr>
              <a:t>    `big-data-assignment1-331623.Flight_BD2.OpenSkyAPI`)</a:t>
            </a:r>
          </a:p>
        </p:txBody>
      </p:sp>
    </p:spTree>
    <p:extLst>
      <p:ext uri="{BB962C8B-B14F-4D97-AF65-F5344CB8AC3E}">
        <p14:creationId xmlns:p14="http://schemas.microsoft.com/office/powerpoint/2010/main" val="3701995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D2306AB6-9D65-4F8E-9FD7-C3F3A3DE3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84C940E-7A1D-418E-A9E8-C9852CA8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1255" y="2996261"/>
            <a:ext cx="6310745" cy="3861739"/>
          </a:xfrm>
          <a:custGeom>
            <a:avLst/>
            <a:gdLst>
              <a:gd name="connsiteX0" fmla="*/ 5172027 w 6310745"/>
              <a:gd name="connsiteY0" fmla="*/ 351902 h 3861739"/>
              <a:gd name="connsiteX1" fmla="*/ 5173047 w 6310745"/>
              <a:gd name="connsiteY1" fmla="*/ 352987 h 3861739"/>
              <a:gd name="connsiteX2" fmla="*/ 5177471 w 6310745"/>
              <a:gd name="connsiteY2" fmla="*/ 352581 h 3861739"/>
              <a:gd name="connsiteX3" fmla="*/ 2969865 w 6310745"/>
              <a:gd name="connsiteY3" fmla="*/ 91462 h 3861739"/>
              <a:gd name="connsiteX4" fmla="*/ 2918830 w 6310745"/>
              <a:gd name="connsiteY4" fmla="*/ 95401 h 3861739"/>
              <a:gd name="connsiteX5" fmla="*/ 1957331 w 6310745"/>
              <a:gd name="connsiteY5" fmla="*/ 323658 h 3861739"/>
              <a:gd name="connsiteX6" fmla="*/ 413011 w 6310745"/>
              <a:gd name="connsiteY6" fmla="*/ 1429370 h 3861739"/>
              <a:gd name="connsiteX7" fmla="*/ 88087 w 6310745"/>
              <a:gd name="connsiteY7" fmla="*/ 2204577 h 3861739"/>
              <a:gd name="connsiteX8" fmla="*/ 109862 w 6310745"/>
              <a:gd name="connsiteY8" fmla="*/ 2159496 h 3861739"/>
              <a:gd name="connsiteX9" fmla="*/ 566286 w 6310745"/>
              <a:gd name="connsiteY9" fmla="*/ 1369352 h 3861739"/>
              <a:gd name="connsiteX10" fmla="*/ 1648059 w 6310745"/>
              <a:gd name="connsiteY10" fmla="*/ 484837 h 3861739"/>
              <a:gd name="connsiteX11" fmla="*/ 2969865 w 6310745"/>
              <a:gd name="connsiteY11" fmla="*/ 91462 h 3861739"/>
              <a:gd name="connsiteX12" fmla="*/ 3495357 w 6310745"/>
              <a:gd name="connsiteY12" fmla="*/ 893 h 3861739"/>
              <a:gd name="connsiteX13" fmla="*/ 3941913 w 6310745"/>
              <a:gd name="connsiteY13" fmla="*/ 37963 h 3861739"/>
              <a:gd name="connsiteX14" fmla="*/ 5299614 w 6310745"/>
              <a:gd name="connsiteY14" fmla="*/ 324201 h 3861739"/>
              <a:gd name="connsiteX15" fmla="*/ 6213700 w 6310745"/>
              <a:gd name="connsiteY15" fmla="*/ 666307 h 3861739"/>
              <a:gd name="connsiteX16" fmla="*/ 6310745 w 6310745"/>
              <a:gd name="connsiteY16" fmla="*/ 718092 h 3861739"/>
              <a:gd name="connsiteX17" fmla="*/ 6310745 w 6310745"/>
              <a:gd name="connsiteY17" fmla="*/ 786964 h 3861739"/>
              <a:gd name="connsiteX18" fmla="*/ 6223734 w 6310745"/>
              <a:gd name="connsiteY18" fmla="*/ 739515 h 3861739"/>
              <a:gd name="connsiteX19" fmla="*/ 5436559 w 6310745"/>
              <a:gd name="connsiteY19" fmla="*/ 427942 h 3861739"/>
              <a:gd name="connsiteX20" fmla="*/ 5314925 w 6310745"/>
              <a:gd name="connsiteY20" fmla="*/ 390465 h 3861739"/>
              <a:gd name="connsiteX21" fmla="*/ 5198564 w 6310745"/>
              <a:gd name="connsiteY21" fmla="*/ 357468 h 3861739"/>
              <a:gd name="connsiteX22" fmla="*/ 5826636 w 6310745"/>
              <a:gd name="connsiteY22" fmla="*/ 619266 h 3861739"/>
              <a:gd name="connsiteX23" fmla="*/ 6125359 w 6310745"/>
              <a:gd name="connsiteY23" fmla="*/ 778370 h 3861739"/>
              <a:gd name="connsiteX24" fmla="*/ 6310745 w 6310745"/>
              <a:gd name="connsiteY24" fmla="*/ 896973 h 3861739"/>
              <a:gd name="connsiteX25" fmla="*/ 6310745 w 6310745"/>
              <a:gd name="connsiteY25" fmla="*/ 3861739 h 3861739"/>
              <a:gd name="connsiteX26" fmla="*/ 974639 w 6310745"/>
              <a:gd name="connsiteY26" fmla="*/ 3861739 h 3861739"/>
              <a:gd name="connsiteX27" fmla="*/ 719986 w 6310745"/>
              <a:gd name="connsiteY27" fmla="*/ 3659957 h 3861739"/>
              <a:gd name="connsiteX28" fmla="*/ 299202 w 6310745"/>
              <a:gd name="connsiteY28" fmla="*/ 3177626 h 3861739"/>
              <a:gd name="connsiteX29" fmla="*/ 52873 w 6310745"/>
              <a:gd name="connsiteY29" fmla="*/ 2564820 h 3861739"/>
              <a:gd name="connsiteX30" fmla="*/ 21743 w 6310745"/>
              <a:gd name="connsiteY30" fmla="*/ 2457276 h 3861739"/>
              <a:gd name="connsiteX31" fmla="*/ 15788 w 6310745"/>
              <a:gd name="connsiteY31" fmla="*/ 2193035 h 3861739"/>
              <a:gd name="connsiteX32" fmla="*/ 1087523 w 6310745"/>
              <a:gd name="connsiteY32" fmla="*/ 695306 h 3861739"/>
              <a:gd name="connsiteX33" fmla="*/ 2765215 w 6310745"/>
              <a:gd name="connsiteY33" fmla="*/ 56158 h 3861739"/>
              <a:gd name="connsiteX34" fmla="*/ 3120078 w 6310745"/>
              <a:gd name="connsiteY34" fmla="*/ 15422 h 3861739"/>
              <a:gd name="connsiteX35" fmla="*/ 3495357 w 6310745"/>
              <a:gd name="connsiteY35" fmla="*/ 893 h 386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10745" h="3861739">
                <a:moveTo>
                  <a:pt x="5172027" y="351902"/>
                </a:moveTo>
                <a:cubicBezTo>
                  <a:pt x="5172027" y="351902"/>
                  <a:pt x="5172027" y="352852"/>
                  <a:pt x="5173047" y="352987"/>
                </a:cubicBezTo>
                <a:lnTo>
                  <a:pt x="5177471" y="352581"/>
                </a:lnTo>
                <a:close/>
                <a:moveTo>
                  <a:pt x="2969865" y="91462"/>
                </a:moveTo>
                <a:cubicBezTo>
                  <a:pt x="2952701" y="89711"/>
                  <a:pt x="2935264" y="91055"/>
                  <a:pt x="2918830" y="95401"/>
                </a:cubicBezTo>
                <a:cubicBezTo>
                  <a:pt x="2586081" y="133611"/>
                  <a:pt x="2262146" y="210506"/>
                  <a:pt x="1957331" y="323658"/>
                </a:cubicBezTo>
                <a:cubicBezTo>
                  <a:pt x="1300170" y="565494"/>
                  <a:pt x="773488" y="924243"/>
                  <a:pt x="413011" y="1429370"/>
                </a:cubicBezTo>
                <a:cubicBezTo>
                  <a:pt x="241125" y="1667934"/>
                  <a:pt x="130650" y="1931482"/>
                  <a:pt x="88087" y="2204577"/>
                </a:cubicBezTo>
                <a:cubicBezTo>
                  <a:pt x="96253" y="2189777"/>
                  <a:pt x="103398" y="2174704"/>
                  <a:pt x="109862" y="2159496"/>
                </a:cubicBezTo>
                <a:cubicBezTo>
                  <a:pt x="227584" y="1883441"/>
                  <a:pt x="374053" y="1617978"/>
                  <a:pt x="566286" y="1369352"/>
                </a:cubicBezTo>
                <a:cubicBezTo>
                  <a:pt x="843916" y="1009789"/>
                  <a:pt x="1197929" y="710108"/>
                  <a:pt x="1648059" y="484837"/>
                </a:cubicBezTo>
                <a:cubicBezTo>
                  <a:pt x="2053957" y="281700"/>
                  <a:pt x="2497621" y="159899"/>
                  <a:pt x="2969865" y="91462"/>
                </a:cubicBezTo>
                <a:close/>
                <a:moveTo>
                  <a:pt x="3495357" y="893"/>
                </a:moveTo>
                <a:cubicBezTo>
                  <a:pt x="3633661" y="-4539"/>
                  <a:pt x="3787957" y="15693"/>
                  <a:pt x="3941913" y="37963"/>
                </a:cubicBezTo>
                <a:cubicBezTo>
                  <a:pt x="4403949" y="104770"/>
                  <a:pt x="4858161" y="195339"/>
                  <a:pt x="5299614" y="324201"/>
                </a:cubicBezTo>
                <a:cubicBezTo>
                  <a:pt x="5617945" y="417079"/>
                  <a:pt x="5925559" y="526685"/>
                  <a:pt x="6213700" y="666307"/>
                </a:cubicBezTo>
                <a:lnTo>
                  <a:pt x="6310745" y="718092"/>
                </a:lnTo>
                <a:lnTo>
                  <a:pt x="6310745" y="786964"/>
                </a:lnTo>
                <a:lnTo>
                  <a:pt x="6223734" y="739515"/>
                </a:lnTo>
                <a:cubicBezTo>
                  <a:pt x="5975170" y="615379"/>
                  <a:pt x="5710361" y="515015"/>
                  <a:pt x="5436559" y="427942"/>
                </a:cubicBezTo>
                <a:cubicBezTo>
                  <a:pt x="5396292" y="415002"/>
                  <a:pt x="5355753" y="402509"/>
                  <a:pt x="5314925" y="390465"/>
                </a:cubicBezTo>
                <a:cubicBezTo>
                  <a:pt x="5276307" y="379059"/>
                  <a:pt x="5237351" y="368468"/>
                  <a:pt x="5198564" y="357468"/>
                </a:cubicBezTo>
                <a:cubicBezTo>
                  <a:pt x="5414393" y="434473"/>
                  <a:pt x="5624129" y="521907"/>
                  <a:pt x="5826636" y="619266"/>
                </a:cubicBezTo>
                <a:cubicBezTo>
                  <a:pt x="5929344" y="669507"/>
                  <a:pt x="6029097" y="722388"/>
                  <a:pt x="6125359" y="778370"/>
                </a:cubicBezTo>
                <a:lnTo>
                  <a:pt x="6310745" y="896973"/>
                </a:lnTo>
                <a:lnTo>
                  <a:pt x="6310745" y="3861739"/>
                </a:lnTo>
                <a:lnTo>
                  <a:pt x="974639" y="3861739"/>
                </a:lnTo>
                <a:lnTo>
                  <a:pt x="719986" y="3659957"/>
                </a:lnTo>
                <a:cubicBezTo>
                  <a:pt x="556844" y="3515259"/>
                  <a:pt x="415052" y="3355506"/>
                  <a:pt x="299202" y="3177626"/>
                </a:cubicBezTo>
                <a:cubicBezTo>
                  <a:pt x="173197" y="2986301"/>
                  <a:pt x="89840" y="2778941"/>
                  <a:pt x="52873" y="2564820"/>
                </a:cubicBezTo>
                <a:cubicBezTo>
                  <a:pt x="46170" y="2528361"/>
                  <a:pt x="35760" y="2492390"/>
                  <a:pt x="21743" y="2457276"/>
                </a:cubicBezTo>
                <a:cubicBezTo>
                  <a:pt x="-12282" y="2369287"/>
                  <a:pt x="-34" y="2280753"/>
                  <a:pt x="15788" y="2193035"/>
                </a:cubicBezTo>
                <a:cubicBezTo>
                  <a:pt x="125343" y="1581179"/>
                  <a:pt x="505554" y="1091397"/>
                  <a:pt x="1087523" y="695306"/>
                </a:cubicBezTo>
                <a:cubicBezTo>
                  <a:pt x="1574397" y="363308"/>
                  <a:pt x="2138335" y="155961"/>
                  <a:pt x="2765215" y="56158"/>
                </a:cubicBezTo>
                <a:cubicBezTo>
                  <a:pt x="2882595" y="37419"/>
                  <a:pt x="3000997" y="24655"/>
                  <a:pt x="3120078" y="15422"/>
                </a:cubicBezTo>
                <a:cubicBezTo>
                  <a:pt x="3239161" y="6188"/>
                  <a:pt x="3356711" y="2250"/>
                  <a:pt x="3495357" y="893"/>
                </a:cubicBezTo>
                <a:close/>
              </a:path>
            </a:pathLst>
          </a:custGeom>
          <a:solidFill>
            <a:srgbClr val="57A4F7">
              <a:alpha val="91000"/>
            </a:srgbClr>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FC544BE-51B4-554C-9A9E-484F49456C77}"/>
              </a:ext>
            </a:extLst>
          </p:cNvPr>
          <p:cNvSpPr>
            <a:spLocks noGrp="1"/>
          </p:cNvSpPr>
          <p:nvPr>
            <p:ph type="title"/>
          </p:nvPr>
        </p:nvSpPr>
        <p:spPr>
          <a:xfrm>
            <a:off x="7004878" y="3732208"/>
            <a:ext cx="4574851" cy="1390218"/>
          </a:xfrm>
        </p:spPr>
        <p:txBody>
          <a:bodyPr vert="horz" lIns="91440" tIns="45720" rIns="91440" bIns="45720" rtlCol="0" anchor="b">
            <a:noAutofit/>
          </a:bodyPr>
          <a:lstStyle/>
          <a:p>
            <a:pPr algn="ctr"/>
            <a:r>
              <a:rPr lang="en-US" sz="3600" dirty="0">
                <a:solidFill>
                  <a:schemeClr val="bg1"/>
                </a:solidFill>
              </a:rPr>
              <a:t>Predicting Scheduled Arrival Time</a:t>
            </a:r>
          </a:p>
        </p:txBody>
      </p:sp>
      <p:sp>
        <p:nvSpPr>
          <p:cNvPr id="24" name="Rectangle 6">
            <a:extLst>
              <a:ext uri="{FF2B5EF4-FFF2-40B4-BE49-F238E27FC236}">
                <a16:creationId xmlns:a16="http://schemas.microsoft.com/office/drawing/2014/main" id="{72E0F698-EDF5-464C-B466-8D34B8AF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9179" y="5344820"/>
            <a:ext cx="3994793" cy="27432"/>
          </a:xfrm>
          <a:custGeom>
            <a:avLst/>
            <a:gdLst>
              <a:gd name="connsiteX0" fmla="*/ 0 w 3994793"/>
              <a:gd name="connsiteY0" fmla="*/ 0 h 27432"/>
              <a:gd name="connsiteX1" fmla="*/ 745695 w 3994793"/>
              <a:gd name="connsiteY1" fmla="*/ 0 h 27432"/>
              <a:gd name="connsiteX2" fmla="*/ 1451441 w 3994793"/>
              <a:gd name="connsiteY2" fmla="*/ 0 h 27432"/>
              <a:gd name="connsiteX3" fmla="*/ 2157188 w 3994793"/>
              <a:gd name="connsiteY3" fmla="*/ 0 h 27432"/>
              <a:gd name="connsiteX4" fmla="*/ 2703143 w 3994793"/>
              <a:gd name="connsiteY4" fmla="*/ 0 h 27432"/>
              <a:gd name="connsiteX5" fmla="*/ 3289046 w 3994793"/>
              <a:gd name="connsiteY5" fmla="*/ 0 h 27432"/>
              <a:gd name="connsiteX6" fmla="*/ 3994793 w 3994793"/>
              <a:gd name="connsiteY6" fmla="*/ 0 h 27432"/>
              <a:gd name="connsiteX7" fmla="*/ 3994793 w 3994793"/>
              <a:gd name="connsiteY7" fmla="*/ 27432 h 27432"/>
              <a:gd name="connsiteX8" fmla="*/ 3328994 w 3994793"/>
              <a:gd name="connsiteY8" fmla="*/ 27432 h 27432"/>
              <a:gd name="connsiteX9" fmla="*/ 2783039 w 3994793"/>
              <a:gd name="connsiteY9" fmla="*/ 27432 h 27432"/>
              <a:gd name="connsiteX10" fmla="*/ 2237084 w 3994793"/>
              <a:gd name="connsiteY10" fmla="*/ 27432 h 27432"/>
              <a:gd name="connsiteX11" fmla="*/ 1531337 w 3994793"/>
              <a:gd name="connsiteY11" fmla="*/ 27432 h 27432"/>
              <a:gd name="connsiteX12" fmla="*/ 945434 w 3994793"/>
              <a:gd name="connsiteY12" fmla="*/ 27432 h 27432"/>
              <a:gd name="connsiteX13" fmla="*/ 0 w 3994793"/>
              <a:gd name="connsiteY13" fmla="*/ 27432 h 27432"/>
              <a:gd name="connsiteX14" fmla="*/ 0 w 3994793"/>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4793" h="27432" fill="none" extrusionOk="0">
                <a:moveTo>
                  <a:pt x="0" y="0"/>
                </a:moveTo>
                <a:cubicBezTo>
                  <a:pt x="285474" y="-22732"/>
                  <a:pt x="421546" y="-1893"/>
                  <a:pt x="745695" y="0"/>
                </a:cubicBezTo>
                <a:cubicBezTo>
                  <a:pt x="1069844" y="1893"/>
                  <a:pt x="1267051" y="4066"/>
                  <a:pt x="1451441" y="0"/>
                </a:cubicBezTo>
                <a:cubicBezTo>
                  <a:pt x="1635831" y="-4066"/>
                  <a:pt x="1865269" y="3287"/>
                  <a:pt x="2157188" y="0"/>
                </a:cubicBezTo>
                <a:cubicBezTo>
                  <a:pt x="2449107" y="-3287"/>
                  <a:pt x="2473776" y="-12720"/>
                  <a:pt x="2703143" y="0"/>
                </a:cubicBezTo>
                <a:cubicBezTo>
                  <a:pt x="2932510" y="12720"/>
                  <a:pt x="3023998" y="17286"/>
                  <a:pt x="3289046" y="0"/>
                </a:cubicBezTo>
                <a:cubicBezTo>
                  <a:pt x="3554094" y="-17286"/>
                  <a:pt x="3836668" y="10296"/>
                  <a:pt x="3994793" y="0"/>
                </a:cubicBezTo>
                <a:cubicBezTo>
                  <a:pt x="3993836" y="8431"/>
                  <a:pt x="3994444" y="14612"/>
                  <a:pt x="3994793" y="27432"/>
                </a:cubicBezTo>
                <a:cubicBezTo>
                  <a:pt x="3751330" y="45147"/>
                  <a:pt x="3618521" y="7232"/>
                  <a:pt x="3328994" y="27432"/>
                </a:cubicBezTo>
                <a:cubicBezTo>
                  <a:pt x="3039467" y="47632"/>
                  <a:pt x="2908653" y="25202"/>
                  <a:pt x="2783039" y="27432"/>
                </a:cubicBezTo>
                <a:cubicBezTo>
                  <a:pt x="2657426" y="29662"/>
                  <a:pt x="2373985" y="40038"/>
                  <a:pt x="2237084" y="27432"/>
                </a:cubicBezTo>
                <a:cubicBezTo>
                  <a:pt x="2100183" y="14826"/>
                  <a:pt x="1862145" y="31781"/>
                  <a:pt x="1531337" y="27432"/>
                </a:cubicBezTo>
                <a:cubicBezTo>
                  <a:pt x="1200529" y="23083"/>
                  <a:pt x="1153029" y="12124"/>
                  <a:pt x="945434" y="27432"/>
                </a:cubicBezTo>
                <a:cubicBezTo>
                  <a:pt x="737839" y="42740"/>
                  <a:pt x="371500" y="-18970"/>
                  <a:pt x="0" y="27432"/>
                </a:cubicBezTo>
                <a:cubicBezTo>
                  <a:pt x="226" y="18208"/>
                  <a:pt x="-648" y="12891"/>
                  <a:pt x="0" y="0"/>
                </a:cubicBezTo>
                <a:close/>
              </a:path>
              <a:path w="3994793" h="27432" stroke="0" extrusionOk="0">
                <a:moveTo>
                  <a:pt x="0" y="0"/>
                </a:moveTo>
                <a:cubicBezTo>
                  <a:pt x="233202" y="14567"/>
                  <a:pt x="387388" y="28518"/>
                  <a:pt x="625851" y="0"/>
                </a:cubicBezTo>
                <a:cubicBezTo>
                  <a:pt x="864314" y="-28518"/>
                  <a:pt x="1027047" y="-26118"/>
                  <a:pt x="1171806" y="0"/>
                </a:cubicBezTo>
                <a:cubicBezTo>
                  <a:pt x="1316566" y="26118"/>
                  <a:pt x="1639655" y="-2490"/>
                  <a:pt x="1917501" y="0"/>
                </a:cubicBezTo>
                <a:cubicBezTo>
                  <a:pt x="2195348" y="2490"/>
                  <a:pt x="2328758" y="19053"/>
                  <a:pt x="2543352" y="0"/>
                </a:cubicBezTo>
                <a:cubicBezTo>
                  <a:pt x="2757946" y="-19053"/>
                  <a:pt x="3028913" y="23876"/>
                  <a:pt x="3169202" y="0"/>
                </a:cubicBezTo>
                <a:cubicBezTo>
                  <a:pt x="3309491" y="-23876"/>
                  <a:pt x="3706249" y="-31775"/>
                  <a:pt x="3994793" y="0"/>
                </a:cubicBezTo>
                <a:cubicBezTo>
                  <a:pt x="3993438" y="9524"/>
                  <a:pt x="3993591" y="13975"/>
                  <a:pt x="3994793" y="27432"/>
                </a:cubicBezTo>
                <a:cubicBezTo>
                  <a:pt x="3717302" y="841"/>
                  <a:pt x="3475105" y="20835"/>
                  <a:pt x="3328994" y="27432"/>
                </a:cubicBezTo>
                <a:cubicBezTo>
                  <a:pt x="3182883" y="34029"/>
                  <a:pt x="3048913" y="25304"/>
                  <a:pt x="2783039" y="27432"/>
                </a:cubicBezTo>
                <a:cubicBezTo>
                  <a:pt x="2517165" y="29560"/>
                  <a:pt x="2371663" y="19960"/>
                  <a:pt x="2117240" y="27432"/>
                </a:cubicBezTo>
                <a:cubicBezTo>
                  <a:pt x="1862817" y="34904"/>
                  <a:pt x="1771642" y="53179"/>
                  <a:pt x="1451441" y="27432"/>
                </a:cubicBezTo>
                <a:cubicBezTo>
                  <a:pt x="1131240" y="1685"/>
                  <a:pt x="1013354" y="33667"/>
                  <a:pt x="825591" y="27432"/>
                </a:cubicBezTo>
                <a:cubicBezTo>
                  <a:pt x="637828" y="21198"/>
                  <a:pt x="270465" y="28145"/>
                  <a:pt x="0" y="27432"/>
                </a:cubicBezTo>
                <a:cubicBezTo>
                  <a:pt x="-800" y="16780"/>
                  <a:pt x="-583" y="1291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7714A82-FB94-ED49-91F0-D29E3C5D000B}"/>
              </a:ext>
            </a:extLst>
          </p:cNvPr>
          <p:cNvSpPr txBox="1"/>
          <p:nvPr/>
        </p:nvSpPr>
        <p:spPr>
          <a:xfrm>
            <a:off x="7004877" y="122663"/>
            <a:ext cx="4815415" cy="938719"/>
          </a:xfrm>
          <a:prstGeom prst="rect">
            <a:avLst/>
          </a:prstGeom>
          <a:noFill/>
        </p:spPr>
        <p:txBody>
          <a:bodyPr wrap="square" rtlCol="0">
            <a:spAutoFit/>
          </a:bodyPr>
          <a:lstStyle/>
          <a:p>
            <a:r>
              <a:rPr lang="en-US" sz="1100" dirty="0">
                <a:latin typeface="Apple Braille" pitchFamily="2" charset="0"/>
              </a:rPr>
              <a:t>SELECT * FROM ML.PREDICT(MODEL `big-data-assignment1-331623.Flight_BD2.Flights_Cost_Prediction`, </a:t>
            </a:r>
          </a:p>
          <a:p>
            <a:r>
              <a:rPr lang="en-US" sz="1100" dirty="0">
                <a:latin typeface="Apple Braille" pitchFamily="2" charset="0"/>
              </a:rPr>
              <a:t>(SELECT Carrier as </a:t>
            </a:r>
            <a:r>
              <a:rPr lang="en-US" sz="1100" dirty="0" err="1">
                <a:latin typeface="Apple Braille" pitchFamily="2" charset="0"/>
              </a:rPr>
              <a:t>IATA_CODE,ORIGIN_STATE,Destination_state,SCHEDULED_DEPART_Time</a:t>
            </a:r>
            <a:r>
              <a:rPr lang="en-US" sz="1100" dirty="0">
                <a:latin typeface="Apple Braille" pitchFamily="2" charset="0"/>
              </a:rPr>
              <a:t> from `big-data-assignment1-331623.Flight_Twitter_BD3.Flights_Delayed` ))</a:t>
            </a:r>
          </a:p>
        </p:txBody>
      </p:sp>
      <p:pic>
        <p:nvPicPr>
          <p:cNvPr id="3" name="Picture 2">
            <a:extLst>
              <a:ext uri="{FF2B5EF4-FFF2-40B4-BE49-F238E27FC236}">
                <a16:creationId xmlns:a16="http://schemas.microsoft.com/office/drawing/2014/main" id="{60145A31-D656-1444-991B-49C17C953806}"/>
              </a:ext>
            </a:extLst>
          </p:cNvPr>
          <p:cNvPicPr>
            <a:picLocks noChangeAspect="1"/>
          </p:cNvPicPr>
          <p:nvPr/>
        </p:nvPicPr>
        <p:blipFill>
          <a:blip r:embed="rId2"/>
          <a:stretch>
            <a:fillRect/>
          </a:stretch>
        </p:blipFill>
        <p:spPr>
          <a:xfrm>
            <a:off x="129688" y="67701"/>
            <a:ext cx="6506529" cy="3983589"/>
          </a:xfrm>
          <a:prstGeom prst="rect">
            <a:avLst/>
          </a:prstGeom>
        </p:spPr>
      </p:pic>
    </p:spTree>
    <p:extLst>
      <p:ext uri="{BB962C8B-B14F-4D97-AF65-F5344CB8AC3E}">
        <p14:creationId xmlns:p14="http://schemas.microsoft.com/office/powerpoint/2010/main" val="366968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5" name="Rectangle 4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544BE-51B4-554C-9A9E-484F49456C77}"/>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pPr>
            <a:r>
              <a:rPr lang="en-US" sz="5800"/>
              <a:t>Predicting Scheduled Arrival Time- FINAL TABLE</a:t>
            </a:r>
          </a:p>
        </p:txBody>
      </p:sp>
      <p:sp>
        <p:nvSpPr>
          <p:cNvPr id="4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759EEE"/>
          </a:solidFill>
          <a:ln w="38100" cap="rnd">
            <a:solidFill>
              <a:srgbClr val="759EE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8633A9-E353-CC4D-A6F9-3B5DF36DD558}"/>
              </a:ext>
            </a:extLst>
          </p:cNvPr>
          <p:cNvPicPr>
            <a:picLocks noChangeAspect="1"/>
          </p:cNvPicPr>
          <p:nvPr/>
        </p:nvPicPr>
        <p:blipFill>
          <a:blip r:embed="rId2"/>
          <a:stretch>
            <a:fillRect/>
          </a:stretch>
        </p:blipFill>
        <p:spPr>
          <a:xfrm>
            <a:off x="4654296" y="1764940"/>
            <a:ext cx="7214616" cy="3300687"/>
          </a:xfrm>
          <a:prstGeom prst="rect">
            <a:avLst/>
          </a:prstGeom>
        </p:spPr>
      </p:pic>
    </p:spTree>
    <p:extLst>
      <p:ext uri="{BB962C8B-B14F-4D97-AF65-F5344CB8AC3E}">
        <p14:creationId xmlns:p14="http://schemas.microsoft.com/office/powerpoint/2010/main" val="329887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1C3D8-86BA-284E-AD1B-C6D8061920B2}"/>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000" dirty="0"/>
              <a:t>Bucket </a:t>
            </a:r>
            <a:r>
              <a:rPr lang="en-US" sz="6000" b="1" dirty="0" err="1"/>
              <a:t>flight_tweets</a:t>
            </a:r>
            <a:r>
              <a:rPr lang="en-US" sz="6000" b="1" dirty="0"/>
              <a:t> and </a:t>
            </a:r>
            <a:r>
              <a:rPr lang="en-US" sz="6000" b="1" dirty="0" err="1"/>
              <a:t>usertweets</a:t>
            </a:r>
            <a:r>
              <a:rPr lang="en-US" sz="6000" b="1" dirty="0"/>
              <a:t> </a:t>
            </a:r>
            <a:r>
              <a:rPr lang="en-US" sz="6000" dirty="0"/>
              <a:t>was created</a:t>
            </a:r>
          </a:p>
        </p:txBody>
      </p:sp>
      <p:pic>
        <p:nvPicPr>
          <p:cNvPr id="4" name="Content Placeholder 3">
            <a:extLst>
              <a:ext uri="{FF2B5EF4-FFF2-40B4-BE49-F238E27FC236}">
                <a16:creationId xmlns:a16="http://schemas.microsoft.com/office/drawing/2014/main" id="{1489D1ED-E65E-F746-85D7-A4345B6E3DE0}"/>
              </a:ext>
            </a:extLst>
          </p:cNvPr>
          <p:cNvPicPr>
            <a:picLocks noGrp="1" noChangeAspect="1"/>
          </p:cNvPicPr>
          <p:nvPr>
            <p:ph idx="1"/>
          </p:nvPr>
        </p:nvPicPr>
        <p:blipFill>
          <a:blip r:embed="rId2"/>
          <a:stretch>
            <a:fillRect/>
          </a:stretch>
        </p:blipFill>
        <p:spPr>
          <a:xfrm>
            <a:off x="320040" y="555315"/>
            <a:ext cx="5614416" cy="3424793"/>
          </a:xfrm>
          <a:prstGeom prst="rect">
            <a:avLst/>
          </a:prstGeom>
        </p:spPr>
      </p:pic>
      <p:pic>
        <p:nvPicPr>
          <p:cNvPr id="5" name="Picture 4">
            <a:extLst>
              <a:ext uri="{FF2B5EF4-FFF2-40B4-BE49-F238E27FC236}">
                <a16:creationId xmlns:a16="http://schemas.microsoft.com/office/drawing/2014/main" id="{2CD4952C-65D0-174A-9F9E-7B0E19155805}"/>
              </a:ext>
            </a:extLst>
          </p:cNvPr>
          <p:cNvPicPr>
            <a:picLocks noChangeAspect="1"/>
          </p:cNvPicPr>
          <p:nvPr/>
        </p:nvPicPr>
        <p:blipFill>
          <a:blip r:embed="rId3"/>
          <a:stretch>
            <a:fillRect/>
          </a:stretch>
        </p:blipFill>
        <p:spPr>
          <a:xfrm>
            <a:off x="6254496" y="632514"/>
            <a:ext cx="5614416" cy="3270396"/>
          </a:xfrm>
          <a:prstGeom prst="rect">
            <a:avLst/>
          </a:prstGeom>
        </p:spPr>
      </p:pic>
      <p:sp>
        <p:nvSpPr>
          <p:cNvPr id="22"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95B2ED"/>
          </a:solidFill>
          <a:ln w="38100" cap="rnd">
            <a:solidFill>
              <a:srgbClr val="95B2E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556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8D5C50-B77F-0241-BC6A-98F3D0BA62FA}"/>
              </a:ext>
            </a:extLst>
          </p:cNvPr>
          <p:cNvSpPr txBox="1"/>
          <p:nvPr/>
        </p:nvSpPr>
        <p:spPr>
          <a:xfrm>
            <a:off x="729915" y="192504"/>
            <a:ext cx="10732169" cy="1477328"/>
          </a:xfrm>
          <a:prstGeom prst="rect">
            <a:avLst/>
          </a:prstGeom>
          <a:noFill/>
        </p:spPr>
        <p:txBody>
          <a:bodyPr wrap="square" rtlCol="0">
            <a:spAutoFit/>
          </a:bodyPr>
          <a:lstStyle/>
          <a:p>
            <a:pPr algn="just"/>
            <a:r>
              <a:rPr lang="en-IN" dirty="0">
                <a:latin typeface="Apple Braille" pitchFamily="2" charset="0"/>
              </a:rPr>
              <a:t>We use archived data to train our model and predict the scheduled arrival time of flight flow data.</a:t>
            </a:r>
            <a:r>
              <a:rPr lang="en-US" dirty="0">
                <a:latin typeface="Apple Braille" pitchFamily="2" charset="0"/>
              </a:rPr>
              <a:t> </a:t>
            </a:r>
            <a:r>
              <a:rPr lang="en-IN" dirty="0">
                <a:latin typeface="Apple Braille" pitchFamily="2" charset="0"/>
              </a:rPr>
              <a:t>On </a:t>
            </a:r>
            <a:r>
              <a:rPr lang="en-IN" dirty="0" err="1">
                <a:latin typeface="Apple Braille" pitchFamily="2" charset="0"/>
              </a:rPr>
              <a:t>analyzing</a:t>
            </a:r>
            <a:r>
              <a:rPr lang="en-IN" dirty="0">
                <a:latin typeface="Apple Braille" pitchFamily="2" charset="0"/>
              </a:rPr>
              <a:t> the graph, we can see that for our dataset Jet-Blue has the maximum number of flights arriving at 8 o’clock in the morning,.</a:t>
            </a:r>
            <a:r>
              <a:rPr lang="en-US" dirty="0">
                <a:latin typeface="Apple Braille" pitchFamily="2" charset="0"/>
              </a:rPr>
              <a:t> </a:t>
            </a:r>
            <a:r>
              <a:rPr lang="en-IN" dirty="0">
                <a:latin typeface="Apple Braille" pitchFamily="2" charset="0"/>
              </a:rPr>
              <a:t>And over time, the number of flights will decrease. For United, we can also see the same trend. At 8o’clock and 8:30o’clock, it has the maximum number of flights, which will arrive at the airport. Spirit Airlines has the least number of flights compared to others. </a:t>
            </a:r>
            <a:endParaRPr lang="en-US" dirty="0">
              <a:latin typeface="Apple Braille" pitchFamily="2" charset="0"/>
            </a:endParaRPr>
          </a:p>
        </p:txBody>
      </p:sp>
      <p:pic>
        <p:nvPicPr>
          <p:cNvPr id="8" name="Picture 7">
            <a:extLst>
              <a:ext uri="{FF2B5EF4-FFF2-40B4-BE49-F238E27FC236}">
                <a16:creationId xmlns:a16="http://schemas.microsoft.com/office/drawing/2014/main" id="{139D8A2C-15FE-5C48-B442-9643773A236F}"/>
              </a:ext>
            </a:extLst>
          </p:cNvPr>
          <p:cNvPicPr>
            <a:picLocks noChangeAspect="1"/>
          </p:cNvPicPr>
          <p:nvPr/>
        </p:nvPicPr>
        <p:blipFill>
          <a:blip r:embed="rId2"/>
          <a:stretch>
            <a:fillRect/>
          </a:stretch>
        </p:blipFill>
        <p:spPr>
          <a:xfrm>
            <a:off x="0" y="1886674"/>
            <a:ext cx="12192000" cy="4778822"/>
          </a:xfrm>
          <a:prstGeom prst="rect">
            <a:avLst/>
          </a:prstGeom>
        </p:spPr>
      </p:pic>
    </p:spTree>
    <p:extLst>
      <p:ext uri="{BB962C8B-B14F-4D97-AF65-F5344CB8AC3E}">
        <p14:creationId xmlns:p14="http://schemas.microsoft.com/office/powerpoint/2010/main" val="2252029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6BFC394-CE42-DF4E-8D40-A4C66CD37C19}"/>
              </a:ext>
            </a:extLst>
          </p:cNvPr>
          <p:cNvPicPr>
            <a:picLocks noChangeAspect="1"/>
          </p:cNvPicPr>
          <p:nvPr/>
        </p:nvPicPr>
        <p:blipFill rotWithShape="1">
          <a:blip r:embed="rId2">
            <a:alphaModFix/>
          </a:blip>
          <a:srcRect t="6184" r="-1" b="15398"/>
          <a:stretch/>
        </p:blipFill>
        <p:spPr>
          <a:xfrm>
            <a:off x="20" y="10"/>
            <a:ext cx="12188930" cy="6857990"/>
          </a:xfrm>
          <a:prstGeom prst="rect">
            <a:avLst/>
          </a:prstGeom>
        </p:spPr>
      </p:pic>
      <p:sp>
        <p:nvSpPr>
          <p:cNvPr id="24" name="Rectangle 23">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D4878-8F81-3A44-8FCF-BD78AA900C63}"/>
              </a:ext>
            </a:extLst>
          </p:cNvPr>
          <p:cNvSpPr>
            <a:spLocks noGrp="1"/>
          </p:cNvSpPr>
          <p:nvPr>
            <p:ph type="title"/>
          </p:nvPr>
        </p:nvSpPr>
        <p:spPr>
          <a:xfrm>
            <a:off x="5733675" y="237678"/>
            <a:ext cx="4968240" cy="1399741"/>
          </a:xfrm>
        </p:spPr>
        <p:txBody>
          <a:bodyPr vert="horz" lIns="91440" tIns="45720" rIns="91440" bIns="45720" rtlCol="0" anchor="b">
            <a:normAutofit fontScale="90000"/>
          </a:bodyPr>
          <a:lstStyle/>
          <a:p>
            <a:pPr algn="ctr"/>
            <a:r>
              <a:rPr lang="en-US" sz="10800" dirty="0"/>
              <a:t>Dashboard</a:t>
            </a:r>
          </a:p>
        </p:txBody>
      </p:sp>
      <p:sp>
        <p:nvSpPr>
          <p:cNvPr id="26"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954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78C04-2D01-5A47-B480-30B6D4539B53}"/>
              </a:ext>
            </a:extLst>
          </p:cNvPr>
          <p:cNvSpPr>
            <a:spLocks noGrp="1"/>
          </p:cNvSpPr>
          <p:nvPr>
            <p:ph type="title"/>
          </p:nvPr>
        </p:nvSpPr>
        <p:spPr/>
        <p:txBody>
          <a:bodyPr>
            <a:normAutofit/>
          </a:bodyPr>
          <a:lstStyle/>
          <a:p>
            <a:r>
              <a:rPr lang="en-US"/>
              <a:t>Team Contribution</a:t>
            </a:r>
          </a:p>
        </p:txBody>
      </p:sp>
      <p:sp>
        <p:nvSpPr>
          <p:cNvPr id="3" name="Content Placeholder 2">
            <a:extLst>
              <a:ext uri="{FF2B5EF4-FFF2-40B4-BE49-F238E27FC236}">
                <a16:creationId xmlns:a16="http://schemas.microsoft.com/office/drawing/2014/main" id="{05DB78C8-4FE6-3442-BF46-CF9306F62F5B}"/>
              </a:ext>
            </a:extLst>
          </p:cNvPr>
          <p:cNvSpPr>
            <a:spLocks noGrp="1"/>
          </p:cNvSpPr>
          <p:nvPr>
            <p:ph idx="1"/>
          </p:nvPr>
        </p:nvSpPr>
        <p:spPr/>
        <p:txBody>
          <a:bodyPr vert="horz" lIns="91440" tIns="45720" rIns="91440" bIns="45720" rtlCol="0" anchor="t">
            <a:normAutofit fontScale="92500" lnSpcReduction="10000"/>
          </a:bodyPr>
          <a:lstStyle/>
          <a:p>
            <a:r>
              <a:rPr lang="en-IN" sz="1800" dirty="0" err="1">
                <a:latin typeface="Apple Braille"/>
                <a:cs typeface="Calibri"/>
              </a:rPr>
              <a:t>Snigdha</a:t>
            </a:r>
            <a:r>
              <a:rPr lang="en-IN" sz="1800" dirty="0">
                <a:latin typeface="Apple Braille"/>
                <a:cs typeface="Calibri"/>
              </a:rPr>
              <a:t> </a:t>
            </a:r>
            <a:r>
              <a:rPr lang="en-IN" sz="1800" dirty="0" err="1">
                <a:latin typeface="Apple Braille"/>
                <a:cs typeface="Calibri"/>
              </a:rPr>
              <a:t>Rudola</a:t>
            </a:r>
            <a:r>
              <a:rPr lang="en-IN" sz="1800" dirty="0">
                <a:latin typeface="Apple Braille"/>
                <a:cs typeface="Calibri"/>
              </a:rPr>
              <a:t>- SQL Queries , Visualization and PPT for “</a:t>
            </a:r>
            <a:r>
              <a:rPr lang="en-IN" sz="1800" dirty="0" err="1">
                <a:latin typeface="Apple Braille"/>
                <a:cs typeface="Calibri"/>
              </a:rPr>
              <a:t>Analyze</a:t>
            </a:r>
            <a:r>
              <a:rPr lang="en-IN" sz="1800" dirty="0">
                <a:latin typeface="Apple Braille"/>
                <a:cs typeface="Calibri"/>
              </a:rPr>
              <a:t> tweets to find out flights that are delayed for the routes you selected in assignment 2”</a:t>
            </a:r>
          </a:p>
          <a:p>
            <a:r>
              <a:rPr lang="en-IN" sz="1800" dirty="0">
                <a:latin typeface="Apple Braille"/>
                <a:cs typeface="Calibri"/>
              </a:rPr>
              <a:t>Jonathan </a:t>
            </a:r>
            <a:r>
              <a:rPr lang="en-IN" sz="1800" dirty="0" err="1">
                <a:latin typeface="Apple Braille"/>
                <a:cs typeface="Calibri"/>
              </a:rPr>
              <a:t>Reji</a:t>
            </a:r>
            <a:r>
              <a:rPr lang="en-IN" sz="1800" dirty="0">
                <a:latin typeface="Apple Braille"/>
                <a:cs typeface="Calibri"/>
              </a:rPr>
              <a:t> Mathai -  SQL Queries , Visualization and PPT for “</a:t>
            </a:r>
            <a:r>
              <a:rPr lang="en-IN" sz="1800" dirty="0" err="1">
                <a:latin typeface="Apple Braille"/>
                <a:cs typeface="Calibri"/>
              </a:rPr>
              <a:t>Analyze</a:t>
            </a:r>
            <a:r>
              <a:rPr lang="en-IN" sz="1800" dirty="0">
                <a:latin typeface="Apple Braille"/>
                <a:cs typeface="Calibri"/>
              </a:rPr>
              <a:t> tweets to find out flights that are delayed for the routes you selected in assignment 2”</a:t>
            </a:r>
          </a:p>
          <a:p>
            <a:r>
              <a:rPr lang="en-IN" sz="1800" dirty="0">
                <a:latin typeface="Apple Braille"/>
                <a:cs typeface="Calibri"/>
              </a:rPr>
              <a:t>Shubham Agarwal- SQL Queries, Visualization and PPT for for “Find the locations of the aircrafts for those flights or origin-destination pairs.”, Creation of Dashboard and </a:t>
            </a:r>
            <a:r>
              <a:rPr lang="en-IN" sz="1800">
                <a:latin typeface="Apple Braille"/>
                <a:cs typeface="Calibri"/>
              </a:rPr>
              <a:t>Analysis</a:t>
            </a:r>
            <a:endParaRPr lang="en-IN" sz="1800" dirty="0">
              <a:latin typeface="Apple Braille"/>
              <a:cs typeface="Calibri"/>
            </a:endParaRPr>
          </a:p>
          <a:p>
            <a:r>
              <a:rPr lang="en-IN" sz="1800" dirty="0" err="1">
                <a:latin typeface="Apple Braille"/>
                <a:cs typeface="Calibri"/>
              </a:rPr>
              <a:t>Nityanand</a:t>
            </a:r>
            <a:r>
              <a:rPr lang="en-IN" sz="1800" dirty="0">
                <a:latin typeface="Apple Braille"/>
                <a:cs typeface="Calibri"/>
              </a:rPr>
              <a:t> </a:t>
            </a:r>
            <a:r>
              <a:rPr lang="en-IN" sz="1800" dirty="0" err="1">
                <a:latin typeface="Apple Braille"/>
                <a:cs typeface="Calibri"/>
              </a:rPr>
              <a:t>Kowtha</a:t>
            </a:r>
            <a:r>
              <a:rPr lang="en-IN" sz="1800" dirty="0">
                <a:latin typeface="Apple Braille"/>
                <a:cs typeface="Calibri"/>
              </a:rPr>
              <a:t> -  SQL Queries , Visualization and PPT for “</a:t>
            </a:r>
            <a:r>
              <a:rPr lang="en-IN" sz="1800" dirty="0" err="1">
                <a:latin typeface="Apple Braille"/>
                <a:cs typeface="Calibri"/>
              </a:rPr>
              <a:t>Analyze</a:t>
            </a:r>
            <a:r>
              <a:rPr lang="en-IN" sz="1800" dirty="0">
                <a:latin typeface="Apple Braille"/>
                <a:cs typeface="Calibri"/>
              </a:rPr>
              <a:t> tweets to find out flights that are delayed for the routes you selected in assignment 2”</a:t>
            </a:r>
          </a:p>
          <a:p>
            <a:r>
              <a:rPr lang="en-IN" sz="1800" dirty="0">
                <a:latin typeface="Apple Braille"/>
                <a:cs typeface="Calibri"/>
              </a:rPr>
              <a:t>Rajib Mahato- Data cleaning, Downloading Additional Table, SQL Queries, Visualization and PPT for “Find the locations of the aircrafts for those flights or origin-destination pairs” and “Predict arrival or departure times of those flight”. </a:t>
            </a:r>
          </a:p>
          <a:p>
            <a:r>
              <a:rPr lang="en-US" sz="1800" dirty="0">
                <a:latin typeface="Apple Braille"/>
                <a:cs typeface="Calibri"/>
              </a:rPr>
              <a:t>DASHBOARD LINK- https://</a:t>
            </a:r>
            <a:r>
              <a:rPr lang="en-US" sz="1800" dirty="0" err="1">
                <a:latin typeface="Apple Braille"/>
                <a:cs typeface="Calibri"/>
              </a:rPr>
              <a:t>datastudio.google.com</a:t>
            </a:r>
            <a:r>
              <a:rPr lang="en-US" sz="1800" dirty="0">
                <a:latin typeface="Apple Braille"/>
                <a:cs typeface="Calibri"/>
              </a:rPr>
              <a:t>/reporting/c933036b-085e-43a2-befb-8e045a1beb6e/page/20ZhC/</a:t>
            </a:r>
            <a:endParaRPr lang="en-US" sz="1800" dirty="0">
              <a:latin typeface="Apple Braille" pitchFamily="2" charset="0"/>
              <a:cs typeface="Calibri" panose="020F0502020204030204" pitchFamily="34" charset="0"/>
            </a:endParaRPr>
          </a:p>
        </p:txBody>
      </p:sp>
    </p:spTree>
    <p:extLst>
      <p:ext uri="{BB962C8B-B14F-4D97-AF65-F5344CB8AC3E}">
        <p14:creationId xmlns:p14="http://schemas.microsoft.com/office/powerpoint/2010/main" val="2556112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1C3D8-86BA-284E-AD1B-C6D8061920B2}"/>
              </a:ext>
            </a:extLst>
          </p:cNvPr>
          <p:cNvSpPr>
            <a:spLocks noGrp="1"/>
          </p:cNvSpPr>
          <p:nvPr>
            <p:ph type="title"/>
          </p:nvPr>
        </p:nvSpPr>
        <p:spPr>
          <a:xfrm>
            <a:off x="638881" y="4401602"/>
            <a:ext cx="10909640" cy="2560319"/>
          </a:xfrm>
        </p:spPr>
        <p:txBody>
          <a:bodyPr vert="horz" lIns="91440" tIns="45720" rIns="91440" bIns="45720" rtlCol="0" anchor="ctr">
            <a:normAutofit fontScale="90000"/>
          </a:bodyPr>
          <a:lstStyle/>
          <a:p>
            <a:pPr>
              <a:spcAft>
                <a:spcPts val="600"/>
              </a:spcAft>
            </a:pPr>
            <a:r>
              <a:rPr lang="en-US" sz="6000" dirty="0"/>
              <a:t>Cloud Function </a:t>
            </a:r>
            <a:r>
              <a:rPr lang="en-US" sz="6000" b="1" dirty="0" err="1"/>
              <a:t>flight_api</a:t>
            </a:r>
            <a:r>
              <a:rPr lang="en-US" sz="6000" b="1" dirty="0"/>
              <a:t> and </a:t>
            </a:r>
            <a:r>
              <a:rPr lang="en-US" sz="6000" b="1" dirty="0" err="1"/>
              <a:t>Tweet_USers</a:t>
            </a:r>
            <a:r>
              <a:rPr lang="en-US" sz="6000" b="1" dirty="0"/>
              <a:t> </a:t>
            </a:r>
            <a:r>
              <a:rPr lang="en-US" sz="6000" dirty="0"/>
              <a:t>was created &amp; deployed- To retrieve information from TWITTER API</a:t>
            </a:r>
          </a:p>
        </p:txBody>
      </p:sp>
      <p:sp>
        <p:nvSpPr>
          <p:cNvPr id="22"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95B2ED"/>
          </a:solidFill>
          <a:ln w="38100" cap="rnd">
            <a:solidFill>
              <a:srgbClr val="95B2E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B097957-9FA2-DF49-A7EC-839B71EC2A22}"/>
              </a:ext>
            </a:extLst>
          </p:cNvPr>
          <p:cNvPicPr>
            <a:picLocks noChangeAspect="1"/>
          </p:cNvPicPr>
          <p:nvPr/>
        </p:nvPicPr>
        <p:blipFill>
          <a:blip r:embed="rId2"/>
          <a:stretch>
            <a:fillRect/>
          </a:stretch>
        </p:blipFill>
        <p:spPr>
          <a:xfrm>
            <a:off x="931151" y="881968"/>
            <a:ext cx="10325100" cy="3415711"/>
          </a:xfrm>
          <a:prstGeom prst="rect">
            <a:avLst/>
          </a:prstGeom>
        </p:spPr>
      </p:pic>
    </p:spTree>
    <p:extLst>
      <p:ext uri="{BB962C8B-B14F-4D97-AF65-F5344CB8AC3E}">
        <p14:creationId xmlns:p14="http://schemas.microsoft.com/office/powerpoint/2010/main" val="555896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8" name="Rectangle 47">
            <a:extLst>
              <a:ext uri="{FF2B5EF4-FFF2-40B4-BE49-F238E27FC236}">
                <a16:creationId xmlns:a16="http://schemas.microsoft.com/office/drawing/2014/main" id="{F1986942-C296-4809-BCD3-B7D3C634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1C3D8-86BA-284E-AD1B-C6D8061920B2}"/>
              </a:ext>
            </a:extLst>
          </p:cNvPr>
          <p:cNvSpPr>
            <a:spLocks noGrp="1"/>
          </p:cNvSpPr>
          <p:nvPr>
            <p:ph type="title"/>
          </p:nvPr>
        </p:nvSpPr>
        <p:spPr>
          <a:xfrm>
            <a:off x="557784" y="484632"/>
            <a:ext cx="5595938" cy="3566160"/>
          </a:xfrm>
        </p:spPr>
        <p:txBody>
          <a:bodyPr vert="horz" lIns="91440" tIns="45720" rIns="91440" bIns="45720" rtlCol="0" anchor="b">
            <a:normAutofit/>
          </a:bodyPr>
          <a:lstStyle/>
          <a:p>
            <a:pPr>
              <a:lnSpc>
                <a:spcPct val="90000"/>
              </a:lnSpc>
              <a:spcAft>
                <a:spcPts val="600"/>
              </a:spcAft>
            </a:pPr>
            <a:r>
              <a:rPr lang="en-US" sz="3600" dirty="0"/>
              <a:t>Streaming Dataflow Job </a:t>
            </a:r>
            <a:r>
              <a:rPr lang="en-US" sz="3600" b="1" dirty="0"/>
              <a:t>BUCKET2topictwitter and BUCKET2topic-USERTWEETS </a:t>
            </a:r>
            <a:r>
              <a:rPr lang="en-US" sz="3600" dirty="0"/>
              <a:t>was scheduled to move the data from storage to Pub/Sub Topic</a:t>
            </a:r>
          </a:p>
        </p:txBody>
      </p:sp>
      <p:pic>
        <p:nvPicPr>
          <p:cNvPr id="5" name="Picture 4">
            <a:extLst>
              <a:ext uri="{FF2B5EF4-FFF2-40B4-BE49-F238E27FC236}">
                <a16:creationId xmlns:a16="http://schemas.microsoft.com/office/drawing/2014/main" id="{3AF84F67-B8EC-E44D-B9A6-AFDF2416F10B}"/>
              </a:ext>
            </a:extLst>
          </p:cNvPr>
          <p:cNvPicPr>
            <a:picLocks noChangeAspect="1"/>
          </p:cNvPicPr>
          <p:nvPr/>
        </p:nvPicPr>
        <p:blipFill>
          <a:blip r:embed="rId2"/>
          <a:stretch>
            <a:fillRect/>
          </a:stretch>
        </p:blipFill>
        <p:spPr>
          <a:xfrm>
            <a:off x="6327264" y="257555"/>
            <a:ext cx="5364673" cy="2682335"/>
          </a:xfrm>
          <a:prstGeom prst="rect">
            <a:avLst/>
          </a:prstGeom>
        </p:spPr>
      </p:pic>
      <p:sp>
        <p:nvSpPr>
          <p:cNvPr id="50" name="Rectangle 6">
            <a:extLst>
              <a:ext uri="{FF2B5EF4-FFF2-40B4-BE49-F238E27FC236}">
                <a16:creationId xmlns:a16="http://schemas.microsoft.com/office/drawing/2014/main" id="{35BC54F7-1315-4D6C-9420-A5BF0CDDB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521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7BADF1"/>
          </a:solidFill>
          <a:ln w="38100" cap="rnd">
            <a:solidFill>
              <a:srgbClr val="7BADF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59C62-DCEE-264C-B614-B6D468B71C82}"/>
              </a:ext>
            </a:extLst>
          </p:cNvPr>
          <p:cNvPicPr>
            <a:picLocks noChangeAspect="1"/>
          </p:cNvPicPr>
          <p:nvPr/>
        </p:nvPicPr>
        <p:blipFill>
          <a:blip r:embed="rId3"/>
          <a:stretch>
            <a:fillRect/>
          </a:stretch>
        </p:blipFill>
        <p:spPr>
          <a:xfrm>
            <a:off x="6327265" y="3563112"/>
            <a:ext cx="5364673" cy="2642100"/>
          </a:xfrm>
          <a:prstGeom prst="rect">
            <a:avLst/>
          </a:prstGeom>
        </p:spPr>
      </p:pic>
    </p:spTree>
    <p:extLst>
      <p:ext uri="{BB962C8B-B14F-4D97-AF65-F5344CB8AC3E}">
        <p14:creationId xmlns:p14="http://schemas.microsoft.com/office/powerpoint/2010/main" val="1884344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7" name="Rectangle 56">
            <a:extLst>
              <a:ext uri="{FF2B5EF4-FFF2-40B4-BE49-F238E27FC236}">
                <a16:creationId xmlns:a16="http://schemas.microsoft.com/office/drawing/2014/main" id="{F1986942-C296-4809-BCD3-B7D3C634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1C3D8-86BA-284E-AD1B-C6D8061920B2}"/>
              </a:ext>
            </a:extLst>
          </p:cNvPr>
          <p:cNvSpPr>
            <a:spLocks noGrp="1"/>
          </p:cNvSpPr>
          <p:nvPr>
            <p:ph type="title"/>
          </p:nvPr>
        </p:nvSpPr>
        <p:spPr>
          <a:xfrm>
            <a:off x="557784" y="484632"/>
            <a:ext cx="5595938" cy="3566160"/>
          </a:xfrm>
        </p:spPr>
        <p:txBody>
          <a:bodyPr vert="horz" lIns="91440" tIns="45720" rIns="91440" bIns="45720" rtlCol="0" anchor="b">
            <a:normAutofit/>
          </a:bodyPr>
          <a:lstStyle/>
          <a:p>
            <a:pPr>
              <a:lnSpc>
                <a:spcPct val="90000"/>
              </a:lnSpc>
              <a:spcAft>
                <a:spcPts val="600"/>
              </a:spcAft>
            </a:pPr>
            <a:r>
              <a:rPr lang="en-US" sz="3600" dirty="0"/>
              <a:t>A Pub/Sub Topic TWITTER AND USER was created to move the data from Pub/Sub to Big Query</a:t>
            </a:r>
          </a:p>
        </p:txBody>
      </p:sp>
      <p:pic>
        <p:nvPicPr>
          <p:cNvPr id="6" name="Picture 5">
            <a:extLst>
              <a:ext uri="{FF2B5EF4-FFF2-40B4-BE49-F238E27FC236}">
                <a16:creationId xmlns:a16="http://schemas.microsoft.com/office/drawing/2014/main" id="{00C22F6A-4FB1-AC41-8534-8A8314023D18}"/>
              </a:ext>
            </a:extLst>
          </p:cNvPr>
          <p:cNvPicPr>
            <a:picLocks noChangeAspect="1"/>
          </p:cNvPicPr>
          <p:nvPr/>
        </p:nvPicPr>
        <p:blipFill>
          <a:blip r:embed="rId2"/>
          <a:stretch>
            <a:fillRect/>
          </a:stretch>
        </p:blipFill>
        <p:spPr>
          <a:xfrm>
            <a:off x="6711506" y="245364"/>
            <a:ext cx="4428934" cy="3072384"/>
          </a:xfrm>
          <a:prstGeom prst="rect">
            <a:avLst/>
          </a:prstGeom>
        </p:spPr>
      </p:pic>
      <p:sp>
        <p:nvSpPr>
          <p:cNvPr id="59" name="Rectangle 6">
            <a:extLst>
              <a:ext uri="{FF2B5EF4-FFF2-40B4-BE49-F238E27FC236}">
                <a16:creationId xmlns:a16="http://schemas.microsoft.com/office/drawing/2014/main" id="{35BC54F7-1315-4D6C-9420-A5BF0CDDB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521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82ACF8"/>
          </a:solidFill>
          <a:ln w="38100" cap="rnd">
            <a:solidFill>
              <a:srgbClr val="82ACF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89AEF28-D889-9F41-8FB5-BF268682313C}"/>
              </a:ext>
            </a:extLst>
          </p:cNvPr>
          <p:cNvPicPr>
            <a:picLocks noChangeAspect="1"/>
          </p:cNvPicPr>
          <p:nvPr/>
        </p:nvPicPr>
        <p:blipFill>
          <a:blip r:embed="rId3"/>
          <a:stretch>
            <a:fillRect/>
          </a:stretch>
        </p:blipFill>
        <p:spPr>
          <a:xfrm>
            <a:off x="6896851" y="3528060"/>
            <a:ext cx="4243589" cy="3072384"/>
          </a:xfrm>
          <a:prstGeom prst="rect">
            <a:avLst/>
          </a:prstGeom>
        </p:spPr>
      </p:pic>
    </p:spTree>
    <p:extLst>
      <p:ext uri="{BB962C8B-B14F-4D97-AF65-F5344CB8AC3E}">
        <p14:creationId xmlns:p14="http://schemas.microsoft.com/office/powerpoint/2010/main" val="277373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6" name="Rectangle 65">
            <a:extLst>
              <a:ext uri="{FF2B5EF4-FFF2-40B4-BE49-F238E27FC236}">
                <a16:creationId xmlns:a16="http://schemas.microsoft.com/office/drawing/2014/main" id="{F1986942-C296-4809-BCD3-B7D3C634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1C3D8-86BA-284E-AD1B-C6D8061920B2}"/>
              </a:ext>
            </a:extLst>
          </p:cNvPr>
          <p:cNvSpPr>
            <a:spLocks noGrp="1"/>
          </p:cNvSpPr>
          <p:nvPr>
            <p:ph type="title"/>
          </p:nvPr>
        </p:nvSpPr>
        <p:spPr>
          <a:xfrm>
            <a:off x="557784" y="484632"/>
            <a:ext cx="5595938" cy="3566160"/>
          </a:xfrm>
        </p:spPr>
        <p:txBody>
          <a:bodyPr vert="horz" lIns="91440" tIns="45720" rIns="91440" bIns="45720" rtlCol="0" anchor="b">
            <a:normAutofit/>
          </a:bodyPr>
          <a:lstStyle/>
          <a:p>
            <a:pPr>
              <a:lnSpc>
                <a:spcPct val="90000"/>
              </a:lnSpc>
              <a:spcAft>
                <a:spcPts val="600"/>
              </a:spcAft>
            </a:pPr>
            <a:r>
              <a:rPr lang="en-US" sz="3600" dirty="0"/>
              <a:t>Streaming Dataflow Job </a:t>
            </a:r>
            <a:r>
              <a:rPr lang="en-US" sz="3600" b="1" dirty="0" err="1"/>
              <a:t>ps</a:t>
            </a:r>
            <a:r>
              <a:rPr lang="en-US" sz="3600" b="1" dirty="0"/>
              <a:t>-to-</a:t>
            </a:r>
            <a:r>
              <a:rPr lang="en-US" sz="3600" b="1" dirty="0" err="1"/>
              <a:t>bq</a:t>
            </a:r>
            <a:r>
              <a:rPr lang="en-US" sz="3600" b="1" dirty="0"/>
              <a:t>-USER AND </a:t>
            </a:r>
            <a:r>
              <a:rPr lang="en-US" sz="3600" b="1" dirty="0" err="1"/>
              <a:t>ps</a:t>
            </a:r>
            <a:r>
              <a:rPr lang="en-US" sz="3600" b="1" dirty="0"/>
              <a:t>-to-</a:t>
            </a:r>
            <a:r>
              <a:rPr lang="en-US" sz="3600" b="1" dirty="0" err="1"/>
              <a:t>bq</a:t>
            </a:r>
            <a:r>
              <a:rPr lang="en-US" sz="3600" b="1" dirty="0"/>
              <a:t>-TWITTER </a:t>
            </a:r>
            <a:r>
              <a:rPr lang="en-US" sz="3600" dirty="0"/>
              <a:t>was scheduled to move the data from Pub/Sub Topic to Big Query</a:t>
            </a:r>
          </a:p>
        </p:txBody>
      </p:sp>
      <p:pic>
        <p:nvPicPr>
          <p:cNvPr id="5" name="Picture 4">
            <a:extLst>
              <a:ext uri="{FF2B5EF4-FFF2-40B4-BE49-F238E27FC236}">
                <a16:creationId xmlns:a16="http://schemas.microsoft.com/office/drawing/2014/main" id="{9CBBD0BA-4662-9241-8448-DFF1130A57DF}"/>
              </a:ext>
            </a:extLst>
          </p:cNvPr>
          <p:cNvPicPr>
            <a:picLocks noChangeAspect="1"/>
          </p:cNvPicPr>
          <p:nvPr/>
        </p:nvPicPr>
        <p:blipFill>
          <a:blip r:embed="rId2"/>
          <a:stretch>
            <a:fillRect/>
          </a:stretch>
        </p:blipFill>
        <p:spPr>
          <a:xfrm>
            <a:off x="6431280" y="443679"/>
            <a:ext cx="5260657" cy="2985321"/>
          </a:xfrm>
          <a:prstGeom prst="rect">
            <a:avLst/>
          </a:prstGeom>
        </p:spPr>
      </p:pic>
      <p:sp>
        <p:nvSpPr>
          <p:cNvPr id="68" name="Rectangle 6">
            <a:extLst>
              <a:ext uri="{FF2B5EF4-FFF2-40B4-BE49-F238E27FC236}">
                <a16:creationId xmlns:a16="http://schemas.microsoft.com/office/drawing/2014/main" id="{35BC54F7-1315-4D6C-9420-A5BF0CDDB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521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16B51"/>
          </a:solidFill>
          <a:ln w="38100" cap="rnd">
            <a:solidFill>
              <a:srgbClr val="F16B5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A20ADA-76DD-584B-8B6A-5519CF2D3BD7}"/>
              </a:ext>
            </a:extLst>
          </p:cNvPr>
          <p:cNvPicPr>
            <a:picLocks noChangeAspect="1"/>
          </p:cNvPicPr>
          <p:nvPr/>
        </p:nvPicPr>
        <p:blipFill>
          <a:blip r:embed="rId3"/>
          <a:stretch>
            <a:fillRect/>
          </a:stretch>
        </p:blipFill>
        <p:spPr>
          <a:xfrm>
            <a:off x="6431281" y="3429000"/>
            <a:ext cx="5260658" cy="2845711"/>
          </a:xfrm>
          <a:prstGeom prst="rect">
            <a:avLst/>
          </a:prstGeom>
        </p:spPr>
      </p:pic>
    </p:spTree>
    <p:extLst>
      <p:ext uri="{BB962C8B-B14F-4D97-AF65-F5344CB8AC3E}">
        <p14:creationId xmlns:p14="http://schemas.microsoft.com/office/powerpoint/2010/main" val="1488177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6" name="Rectangle 65">
            <a:extLst>
              <a:ext uri="{FF2B5EF4-FFF2-40B4-BE49-F238E27FC236}">
                <a16:creationId xmlns:a16="http://schemas.microsoft.com/office/drawing/2014/main" id="{F1986942-C296-4809-BCD3-B7D3C634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1C3D8-86BA-284E-AD1B-C6D8061920B2}"/>
              </a:ext>
            </a:extLst>
          </p:cNvPr>
          <p:cNvSpPr>
            <a:spLocks noGrp="1"/>
          </p:cNvSpPr>
          <p:nvPr>
            <p:ph type="title"/>
          </p:nvPr>
        </p:nvSpPr>
        <p:spPr>
          <a:xfrm>
            <a:off x="557784" y="484632"/>
            <a:ext cx="5595938" cy="3566160"/>
          </a:xfrm>
        </p:spPr>
        <p:txBody>
          <a:bodyPr vert="horz" lIns="91440" tIns="45720" rIns="91440" bIns="45720" rtlCol="0" anchor="b">
            <a:normAutofit/>
          </a:bodyPr>
          <a:lstStyle/>
          <a:p>
            <a:pPr>
              <a:lnSpc>
                <a:spcPct val="90000"/>
              </a:lnSpc>
              <a:spcAft>
                <a:spcPts val="600"/>
              </a:spcAft>
            </a:pPr>
            <a:r>
              <a:rPr lang="en-US" sz="3600" dirty="0"/>
              <a:t>Streaming Dataflow Job </a:t>
            </a:r>
            <a:r>
              <a:rPr lang="en-US" sz="3600" b="1" dirty="0" err="1"/>
              <a:t>ps</a:t>
            </a:r>
            <a:r>
              <a:rPr lang="en-US" sz="3600" b="1" dirty="0"/>
              <a:t>-to-</a:t>
            </a:r>
            <a:r>
              <a:rPr lang="en-US" sz="3600" b="1" dirty="0" err="1"/>
              <a:t>bq</a:t>
            </a:r>
            <a:r>
              <a:rPr lang="en-US" sz="3600" b="1" dirty="0"/>
              <a:t>-USER AND </a:t>
            </a:r>
            <a:r>
              <a:rPr lang="en-US" sz="3600" b="1" dirty="0" err="1"/>
              <a:t>ps</a:t>
            </a:r>
            <a:r>
              <a:rPr lang="en-US" sz="3600" b="1" dirty="0"/>
              <a:t>-to-</a:t>
            </a:r>
            <a:r>
              <a:rPr lang="en-US" sz="3600" b="1" dirty="0" err="1"/>
              <a:t>bq</a:t>
            </a:r>
            <a:r>
              <a:rPr lang="en-US" sz="3600" b="1" dirty="0"/>
              <a:t>-TWITTER </a:t>
            </a:r>
            <a:r>
              <a:rPr lang="en-US" sz="3600" dirty="0"/>
              <a:t>was scheduled to move the data from Pub/Sub Topic to Big Query</a:t>
            </a:r>
          </a:p>
        </p:txBody>
      </p:sp>
      <p:pic>
        <p:nvPicPr>
          <p:cNvPr id="5" name="Picture 4">
            <a:extLst>
              <a:ext uri="{FF2B5EF4-FFF2-40B4-BE49-F238E27FC236}">
                <a16:creationId xmlns:a16="http://schemas.microsoft.com/office/drawing/2014/main" id="{9CBBD0BA-4662-9241-8448-DFF1130A57DF}"/>
              </a:ext>
            </a:extLst>
          </p:cNvPr>
          <p:cNvPicPr>
            <a:picLocks noChangeAspect="1"/>
          </p:cNvPicPr>
          <p:nvPr/>
        </p:nvPicPr>
        <p:blipFill>
          <a:blip r:embed="rId2"/>
          <a:stretch>
            <a:fillRect/>
          </a:stretch>
        </p:blipFill>
        <p:spPr>
          <a:xfrm>
            <a:off x="6431280" y="443679"/>
            <a:ext cx="5260657" cy="2985321"/>
          </a:xfrm>
          <a:prstGeom prst="rect">
            <a:avLst/>
          </a:prstGeom>
        </p:spPr>
      </p:pic>
      <p:sp>
        <p:nvSpPr>
          <p:cNvPr id="68" name="Rectangle 6">
            <a:extLst>
              <a:ext uri="{FF2B5EF4-FFF2-40B4-BE49-F238E27FC236}">
                <a16:creationId xmlns:a16="http://schemas.microsoft.com/office/drawing/2014/main" id="{35BC54F7-1315-4D6C-9420-A5BF0CDDB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521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16B51"/>
          </a:solidFill>
          <a:ln w="38100" cap="rnd">
            <a:solidFill>
              <a:srgbClr val="F16B5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A20ADA-76DD-584B-8B6A-5519CF2D3BD7}"/>
              </a:ext>
            </a:extLst>
          </p:cNvPr>
          <p:cNvPicPr>
            <a:picLocks noChangeAspect="1"/>
          </p:cNvPicPr>
          <p:nvPr/>
        </p:nvPicPr>
        <p:blipFill>
          <a:blip r:embed="rId3"/>
          <a:stretch>
            <a:fillRect/>
          </a:stretch>
        </p:blipFill>
        <p:spPr>
          <a:xfrm>
            <a:off x="6431281" y="3429000"/>
            <a:ext cx="5260658" cy="2845711"/>
          </a:xfrm>
          <a:prstGeom prst="rect">
            <a:avLst/>
          </a:prstGeom>
        </p:spPr>
      </p:pic>
    </p:spTree>
    <p:extLst>
      <p:ext uri="{BB962C8B-B14F-4D97-AF65-F5344CB8AC3E}">
        <p14:creationId xmlns:p14="http://schemas.microsoft.com/office/powerpoint/2010/main" val="3758426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4" name="Rectangle 83">
            <a:extLst>
              <a:ext uri="{FF2B5EF4-FFF2-40B4-BE49-F238E27FC236}">
                <a16:creationId xmlns:a16="http://schemas.microsoft.com/office/drawing/2014/main" id="{F1986942-C296-4809-BCD3-B7D3C634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1C3D8-86BA-284E-AD1B-C6D8061920B2}"/>
              </a:ext>
            </a:extLst>
          </p:cNvPr>
          <p:cNvSpPr>
            <a:spLocks noGrp="1"/>
          </p:cNvSpPr>
          <p:nvPr>
            <p:ph type="title"/>
          </p:nvPr>
        </p:nvSpPr>
        <p:spPr>
          <a:xfrm>
            <a:off x="557784" y="484632"/>
            <a:ext cx="5595938" cy="3566160"/>
          </a:xfrm>
        </p:spPr>
        <p:txBody>
          <a:bodyPr vert="horz" lIns="91440" tIns="45720" rIns="91440" bIns="45720" rtlCol="0" anchor="b">
            <a:normAutofit/>
          </a:bodyPr>
          <a:lstStyle/>
          <a:p>
            <a:pPr>
              <a:spcAft>
                <a:spcPts val="600"/>
              </a:spcAft>
            </a:pPr>
            <a:r>
              <a:rPr lang="en-US" sz="3600" dirty="0"/>
              <a:t>Data from Pub/Sub was flowing to Big Query Table </a:t>
            </a:r>
            <a:r>
              <a:rPr lang="en-US" sz="3600" b="1" dirty="0"/>
              <a:t>tweets and </a:t>
            </a:r>
            <a:endParaRPr lang="en-US" sz="3600" dirty="0"/>
          </a:p>
        </p:txBody>
      </p:sp>
      <p:pic>
        <p:nvPicPr>
          <p:cNvPr id="3" name="Picture 2">
            <a:extLst>
              <a:ext uri="{FF2B5EF4-FFF2-40B4-BE49-F238E27FC236}">
                <a16:creationId xmlns:a16="http://schemas.microsoft.com/office/drawing/2014/main" id="{14B68B18-6565-B141-B372-26DBE699523A}"/>
              </a:ext>
            </a:extLst>
          </p:cNvPr>
          <p:cNvPicPr>
            <a:picLocks noChangeAspect="1"/>
          </p:cNvPicPr>
          <p:nvPr/>
        </p:nvPicPr>
        <p:blipFill>
          <a:blip r:embed="rId2"/>
          <a:stretch>
            <a:fillRect/>
          </a:stretch>
        </p:blipFill>
        <p:spPr>
          <a:xfrm>
            <a:off x="6351408" y="1127760"/>
            <a:ext cx="5340529" cy="2228299"/>
          </a:xfrm>
          <a:prstGeom prst="rect">
            <a:avLst/>
          </a:prstGeom>
        </p:spPr>
      </p:pic>
      <p:sp>
        <p:nvSpPr>
          <p:cNvPr id="86" name="Rectangle 6">
            <a:extLst>
              <a:ext uri="{FF2B5EF4-FFF2-40B4-BE49-F238E27FC236}">
                <a16:creationId xmlns:a16="http://schemas.microsoft.com/office/drawing/2014/main" id="{35BC54F7-1315-4D6C-9420-A5BF0CDDB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521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5AF00"/>
          </a:solidFill>
          <a:ln w="38100" cap="rnd">
            <a:solidFill>
              <a:srgbClr val="F5AF0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76EBC4-3308-2E4B-A181-F8653C3D8483}"/>
              </a:ext>
            </a:extLst>
          </p:cNvPr>
          <p:cNvPicPr>
            <a:picLocks noChangeAspect="1"/>
          </p:cNvPicPr>
          <p:nvPr/>
        </p:nvPicPr>
        <p:blipFill>
          <a:blip r:embed="rId3"/>
          <a:stretch>
            <a:fillRect/>
          </a:stretch>
        </p:blipFill>
        <p:spPr>
          <a:xfrm>
            <a:off x="6351408" y="3501941"/>
            <a:ext cx="5340529" cy="2441659"/>
          </a:xfrm>
          <a:prstGeom prst="rect">
            <a:avLst/>
          </a:prstGeom>
        </p:spPr>
      </p:pic>
    </p:spTree>
    <p:extLst>
      <p:ext uri="{BB962C8B-B14F-4D97-AF65-F5344CB8AC3E}">
        <p14:creationId xmlns:p14="http://schemas.microsoft.com/office/powerpoint/2010/main" val="4282624431"/>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2185</Words>
  <Application>Microsoft Office PowerPoint</Application>
  <PresentationFormat>Widescreen</PresentationFormat>
  <Paragraphs>173</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SketchyVTI</vt:lpstr>
      <vt:lpstr>Building a data pipeline to analyze structured and unstructured, archived and streaming data</vt:lpstr>
      <vt:lpstr>Loading of Streaming Data from Twitter into Big Query Table</vt:lpstr>
      <vt:lpstr>Bucket flight_tweets and usertweets was created</vt:lpstr>
      <vt:lpstr>Cloud Function flight_api and Tweet_USers was created &amp; deployed- To retrieve information from TWITTER API</vt:lpstr>
      <vt:lpstr>Streaming Dataflow Job BUCKET2topictwitter and BUCKET2topic-USERTWEETS was scheduled to move the data from storage to Pub/Sub Topic</vt:lpstr>
      <vt:lpstr>A Pub/Sub Topic TWITTER AND USER was created to move the data from Pub/Sub to Big Query</vt:lpstr>
      <vt:lpstr>Streaming Dataflow Job ps-to-bq-USER AND ps-to-bq-TWITTER was scheduled to move the data from Pub/Sub Topic to Big Query</vt:lpstr>
      <vt:lpstr>Streaming Dataflow Job ps-to-bq-USER AND ps-to-bq-TWITTER was scheduled to move the data from Pub/Sub Topic to Big Query</vt:lpstr>
      <vt:lpstr>Data from Pub/Sub was flowing to Big Query Table tweets and </vt:lpstr>
      <vt:lpstr>PowerPoint Presentation</vt:lpstr>
      <vt:lpstr>Analyze tweets to find out flights that are delayed for the routes selected in assignment 2</vt:lpstr>
      <vt:lpstr>PowerPoint Presentation</vt:lpstr>
      <vt:lpstr>PowerPoint Presentation</vt:lpstr>
      <vt:lpstr>PowerPoint Presentation</vt:lpstr>
      <vt:lpstr>PowerPoint Presentation</vt:lpstr>
      <vt:lpstr>Find the locations of the aircrafts for those FLIGHTS</vt:lpstr>
      <vt:lpstr>Training Model For Latitude-R-Squared 0.3672</vt:lpstr>
      <vt:lpstr>Training Model For Longitude- R-squared 0.5557</vt:lpstr>
      <vt:lpstr>PREDICTING Latitude FOR FLIGHTS</vt:lpstr>
      <vt:lpstr>PREDICTING Longitude FOR FLIGHTS</vt:lpstr>
      <vt:lpstr>Merging Latitude and Longitude predicted value to form a table</vt:lpstr>
      <vt:lpstr>Converting LATITUDE AND LONGITUDE TO GEO-POINTS and RAN QUERY TO FIND CITY NAME, SUBDIVISION, Country, CONTINENT</vt:lpstr>
      <vt:lpstr>FINAL TABLE WITH airline and location details</vt:lpstr>
      <vt:lpstr>PowerPoint Presentation</vt:lpstr>
      <vt:lpstr>PowerPoint Presentation</vt:lpstr>
      <vt:lpstr>Predict arrival times of those flight</vt:lpstr>
      <vt:lpstr>Training Model for Predicting Scheduled Arrival Time R-Squared-0.5069</vt:lpstr>
      <vt:lpstr>Predicting Scheduled Arrival Time</vt:lpstr>
      <vt:lpstr>Predicting Scheduled Arrival Time- FINAL TABLE</vt:lpstr>
      <vt:lpstr>PowerPoint Presentation</vt:lpstr>
      <vt:lpstr>Dashboard</vt:lpstr>
      <vt:lpstr>Team Contribution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Mahato, Rajib Kumar</dc:creator>
  <cp:lastModifiedBy>Mahato, Rajib Kumar</cp:lastModifiedBy>
  <cp:revision>9</cp:revision>
  <dcterms:created xsi:type="dcterms:W3CDTF">2021-11-13T19:08:11Z</dcterms:created>
  <dcterms:modified xsi:type="dcterms:W3CDTF">2021-12-12T16:31:19Z</dcterms:modified>
</cp:coreProperties>
</file>